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Lst>
  <p:sldSz cy="5143500" cx="9144000"/>
  <p:notesSz cx="6858000" cy="9144000"/>
  <p:embeddedFontLst>
    <p:embeddedFont>
      <p:font typeface="Raleway"/>
      <p:regular r:id="rId26"/>
      <p:bold r:id="rId27"/>
      <p:italic r:id="rId28"/>
      <p:boldItalic r:id="rId29"/>
    </p:embeddedFont>
    <p:embeddedFont>
      <p:font typeface="Raleway SemiBold"/>
      <p:regular r:id="rId30"/>
      <p:bold r:id="rId31"/>
      <p:italic r:id="rId32"/>
      <p:boldItalic r:id="rId33"/>
    </p:embeddedFont>
    <p:embeddedFont>
      <p:font typeface="Lato"/>
      <p:regular r:id="rId34"/>
      <p:bold r:id="rId35"/>
      <p:italic r:id="rId36"/>
      <p:boldItalic r:id="rId37"/>
    </p:embeddedFont>
    <p:embeddedFont>
      <p:font typeface="Montserrat"/>
      <p:regular r:id="rId38"/>
      <p:bold r:id="rId39"/>
      <p:italic r:id="rId40"/>
      <p:boldItalic r:id="rId41"/>
    </p:embeddedFont>
    <p:embeddedFont>
      <p:font typeface="Raleway Medium"/>
      <p:regular r:id="rId42"/>
      <p:bold r:id="rId43"/>
      <p:italic r:id="rId44"/>
      <p:boldItalic r:id="rId45"/>
    </p:embeddedFont>
    <p:embeddedFont>
      <p:font typeface="Merriweather"/>
      <p:regular r:id="rId46"/>
      <p:bold r:id="rId47"/>
      <p:italic r:id="rId48"/>
      <p:boldItalic r:id="rId4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Montserrat-italic.fntdata"/><Relationship Id="rId42" Type="http://schemas.openxmlformats.org/officeDocument/2006/relationships/font" Target="fonts/RalewayMedium-regular.fntdata"/><Relationship Id="rId41" Type="http://schemas.openxmlformats.org/officeDocument/2006/relationships/font" Target="fonts/Montserrat-boldItalic.fntdata"/><Relationship Id="rId44" Type="http://schemas.openxmlformats.org/officeDocument/2006/relationships/font" Target="fonts/RalewayMedium-italic.fntdata"/><Relationship Id="rId43" Type="http://schemas.openxmlformats.org/officeDocument/2006/relationships/font" Target="fonts/RalewayMedium-bold.fntdata"/><Relationship Id="rId46" Type="http://schemas.openxmlformats.org/officeDocument/2006/relationships/font" Target="fonts/Merriweather-regular.fntdata"/><Relationship Id="rId45" Type="http://schemas.openxmlformats.org/officeDocument/2006/relationships/font" Target="fonts/RalewayMedium-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Merriweather-italic.fntdata"/><Relationship Id="rId47" Type="http://schemas.openxmlformats.org/officeDocument/2006/relationships/font" Target="fonts/Merriweather-bold.fntdata"/><Relationship Id="rId49" Type="http://schemas.openxmlformats.org/officeDocument/2006/relationships/font" Target="fonts/Merriweather-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alewaySemiBold-bold.fntdata"/><Relationship Id="rId30" Type="http://schemas.openxmlformats.org/officeDocument/2006/relationships/font" Target="fonts/RalewaySemiBold-regular.fntdata"/><Relationship Id="rId33" Type="http://schemas.openxmlformats.org/officeDocument/2006/relationships/font" Target="fonts/RalewaySemiBold-boldItalic.fntdata"/><Relationship Id="rId32" Type="http://schemas.openxmlformats.org/officeDocument/2006/relationships/font" Target="fonts/RalewaySemiBold-italic.fntdata"/><Relationship Id="rId35" Type="http://schemas.openxmlformats.org/officeDocument/2006/relationships/font" Target="fonts/Lato-bold.fntdata"/><Relationship Id="rId34" Type="http://schemas.openxmlformats.org/officeDocument/2006/relationships/font" Target="fonts/Lato-regular.fntdata"/><Relationship Id="rId37" Type="http://schemas.openxmlformats.org/officeDocument/2006/relationships/font" Target="fonts/Lato-boldItalic.fntdata"/><Relationship Id="rId36" Type="http://schemas.openxmlformats.org/officeDocument/2006/relationships/font" Target="fonts/Lato-italic.fntdata"/><Relationship Id="rId39" Type="http://schemas.openxmlformats.org/officeDocument/2006/relationships/font" Target="fonts/Montserrat-bold.fntdata"/><Relationship Id="rId38" Type="http://schemas.openxmlformats.org/officeDocument/2006/relationships/font" Target="fonts/Montserrat-regular.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font" Target="fonts/Raleway-regular.fntdata"/><Relationship Id="rId25" Type="http://schemas.openxmlformats.org/officeDocument/2006/relationships/slide" Target="slides/slide20.xml"/><Relationship Id="rId28" Type="http://schemas.openxmlformats.org/officeDocument/2006/relationships/font" Target="fonts/Raleway-italic.fntdata"/><Relationship Id="rId27" Type="http://schemas.openxmlformats.org/officeDocument/2006/relationships/font" Target="fonts/Raleway-bold.fntdata"/><Relationship Id="rId29" Type="http://schemas.openxmlformats.org/officeDocument/2006/relationships/font" Target="fonts/Raleway-bold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16ca49340f3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16ca49340f3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16ca49340f3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16ca49340f3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16ca49340f3_1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16ca49340f3_1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16e0e9793fd_5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16e0e9793fd_5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16ca49340f3_1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16ca49340f3_1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16ca49340f3_1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16ca49340f3_1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Quitar el sumary y mostrar </a:t>
            </a:r>
            <a:r>
              <a:rPr lang="en-GB"/>
              <a:t>sólo</a:t>
            </a:r>
            <a:r>
              <a:rPr lang="en-GB"/>
              <a:t> las variables significativas</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16ca49340f3_0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16ca49340f3_0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Las regiones y los ingresos se comportan indiferentemente en estas variables.</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16ca49340f3_1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16ca49340f3_1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16ca49340f3_1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16ca49340f3_1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16ca49340f3_1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16ca49340f3_1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16ca49340f3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16ca49340f3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35714"/>
              </a:lnSpc>
              <a:spcBef>
                <a:spcPts val="0"/>
              </a:spcBef>
              <a:spcAft>
                <a:spcPts val="0"/>
              </a:spcAft>
              <a:buClr>
                <a:schemeClr val="dk1"/>
              </a:buClr>
              <a:buSzPts val="1100"/>
              <a:buFont typeface="Arial"/>
              <a:buNone/>
            </a:pPr>
            <a:r>
              <a:rPr lang="en-GB">
                <a:solidFill>
                  <a:schemeClr val="dk1"/>
                </a:solidFill>
                <a:latin typeface="Avenir"/>
                <a:ea typeface="Avenir"/>
                <a:cs typeface="Avenir"/>
                <a:sym typeface="Avenir"/>
              </a:rPr>
              <a:t>The linear regression models showed an increase in the adjustment as more variables were added to the calculation. We can also notice that after the initial mistake was corrected, we started to obtain results that were closer to what we initially expected, i.e., countries with more resources had less mortality rate than those with less economical power. </a:t>
            </a:r>
            <a:endParaRPr>
              <a:solidFill>
                <a:schemeClr val="dk1"/>
              </a:solidFill>
              <a:latin typeface="Avenir"/>
              <a:ea typeface="Avenir"/>
              <a:cs typeface="Avenir"/>
              <a:sym typeface="Avenir"/>
            </a:endParaRPr>
          </a:p>
          <a:p>
            <a:pPr indent="0" lvl="0" marL="0" rtl="0" algn="l">
              <a:lnSpc>
                <a:spcPct val="135714"/>
              </a:lnSpc>
              <a:spcBef>
                <a:spcPts val="0"/>
              </a:spcBef>
              <a:spcAft>
                <a:spcPts val="0"/>
              </a:spcAft>
              <a:buClr>
                <a:schemeClr val="dk1"/>
              </a:buClr>
              <a:buSzPts val="1100"/>
              <a:buFont typeface="Arial"/>
              <a:buNone/>
            </a:pPr>
            <a:r>
              <a:t/>
            </a:r>
            <a:endParaRPr>
              <a:solidFill>
                <a:schemeClr val="dk1"/>
              </a:solidFill>
              <a:latin typeface="Avenir"/>
              <a:ea typeface="Avenir"/>
              <a:cs typeface="Avenir"/>
              <a:sym typeface="Avenir"/>
            </a:endParaRPr>
          </a:p>
          <a:p>
            <a:pPr indent="0" lvl="0" marL="0" rtl="0" algn="just">
              <a:spcBef>
                <a:spcPts val="0"/>
              </a:spcBef>
              <a:spcAft>
                <a:spcPts val="0"/>
              </a:spcAft>
              <a:buClr>
                <a:schemeClr val="dk1"/>
              </a:buClr>
              <a:buSzPts val="1100"/>
              <a:buFont typeface="Arial"/>
              <a:buNone/>
            </a:pPr>
            <a:r>
              <a:rPr lang="en-GB">
                <a:solidFill>
                  <a:schemeClr val="dk1"/>
                </a:solidFill>
              </a:rPr>
              <a:t>which seems to be more adequate for the data and the question that this project wanted to solve.</a:t>
            </a:r>
            <a:endParaRPr>
              <a:solidFill>
                <a:schemeClr val="dk1"/>
              </a:solidFill>
            </a:endParaRPr>
          </a:p>
          <a:p>
            <a:pPr indent="0" lvl="0" marL="0" rtl="0" algn="just">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b="1" sz="1400">
              <a:solidFill>
                <a:srgbClr val="333333"/>
              </a:solidFill>
              <a:highlight>
                <a:schemeClr val="lt1"/>
              </a:highlight>
              <a:latin typeface="Raleway"/>
              <a:ea typeface="Raleway"/>
              <a:cs typeface="Raleway"/>
              <a:sym typeface="Raleway"/>
            </a:endParaRPr>
          </a:p>
          <a:p>
            <a:pPr indent="0" lvl="0" marL="0" rtl="0" algn="just">
              <a:spcBef>
                <a:spcPts val="0"/>
              </a:spcBef>
              <a:spcAft>
                <a:spcPts val="0"/>
              </a:spcAft>
              <a:buClr>
                <a:schemeClr val="dk1"/>
              </a:buClr>
              <a:buSzPts val="1100"/>
              <a:buFont typeface="Arial"/>
              <a:buNone/>
            </a:pPr>
            <a:r>
              <a:rPr lang="en-GB">
                <a:solidFill>
                  <a:schemeClr val="dk1"/>
                </a:solidFill>
              </a:rPr>
              <a:t>There is a variant of this model that considers hierarchies between the variables, where it can be said that the value measured (for example, schooling) depends on the country and the year and is not totally independent as assumed in the linear model.</a:t>
            </a:r>
            <a:endParaRPr>
              <a:solidFill>
                <a:schemeClr val="dk1"/>
              </a:solidFill>
            </a:endParaRPr>
          </a:p>
          <a:p>
            <a:pPr indent="0" lvl="0" marL="0" rtl="0" algn="just">
              <a:spcBef>
                <a:spcPts val="0"/>
              </a:spcBef>
              <a:spcAft>
                <a:spcPts val="0"/>
              </a:spcAft>
              <a:buClr>
                <a:schemeClr val="dk1"/>
              </a:buClr>
              <a:buSzPts val="1100"/>
              <a:buFont typeface="Arial"/>
              <a:buNone/>
            </a:pPr>
            <a:r>
              <a:t/>
            </a:r>
            <a:endParaRPr>
              <a:solidFill>
                <a:schemeClr val="dk1"/>
              </a:solidFill>
            </a:endParaRPr>
          </a:p>
          <a:p>
            <a:pPr indent="0" lvl="0" marL="0" rtl="0" algn="just">
              <a:spcBef>
                <a:spcPts val="0"/>
              </a:spcBef>
              <a:spcAft>
                <a:spcPts val="0"/>
              </a:spcAft>
              <a:buClr>
                <a:schemeClr val="dk1"/>
              </a:buClr>
              <a:buSzPts val="1100"/>
              <a:buFont typeface="Arial"/>
              <a:buNone/>
            </a:pPr>
            <a:r>
              <a:t/>
            </a:r>
            <a:endParaRPr>
              <a:solidFill>
                <a:schemeClr val="dk1"/>
              </a:solidFill>
            </a:endParaRPr>
          </a:p>
          <a:p>
            <a:pPr indent="0" lvl="0" marL="0" rtl="0" algn="l">
              <a:lnSpc>
                <a:spcPct val="135714"/>
              </a:lnSpc>
              <a:spcBef>
                <a:spcPts val="0"/>
              </a:spcBef>
              <a:spcAft>
                <a:spcPts val="0"/>
              </a:spcAft>
              <a:buClr>
                <a:schemeClr val="dk1"/>
              </a:buClr>
              <a:buSzPts val="1100"/>
              <a:buFont typeface="Arial"/>
              <a:buNone/>
            </a:pPr>
            <a:r>
              <a:t/>
            </a:r>
            <a:endParaRPr sz="1050">
              <a:solidFill>
                <a:srgbClr val="008000"/>
              </a:solidFill>
              <a:latin typeface="Avenir"/>
              <a:ea typeface="Avenir"/>
              <a:cs typeface="Avenir"/>
              <a:sym typeface="Avenir"/>
            </a:endParaRPr>
          </a:p>
          <a:p>
            <a:pPr indent="0" lvl="0" marL="0" rtl="0" algn="l">
              <a:lnSpc>
                <a:spcPct val="115000"/>
              </a:lnSpc>
              <a:spcBef>
                <a:spcPts val="0"/>
              </a:spcBef>
              <a:spcAft>
                <a:spcPts val="0"/>
              </a:spcAft>
              <a:buClr>
                <a:schemeClr val="dk1"/>
              </a:buClr>
              <a:buSzPts val="1100"/>
              <a:buFont typeface="Arial"/>
              <a:buNone/>
            </a:pPr>
            <a:r>
              <a:rPr lang="en-GB">
                <a:solidFill>
                  <a:schemeClr val="dk1"/>
                </a:solidFill>
                <a:latin typeface="Avenir"/>
                <a:ea typeface="Avenir"/>
                <a:cs typeface="Avenir"/>
                <a:sym typeface="Avenir"/>
              </a:rPr>
              <a:t>Furthermore, it is shown that the linear model is a good approximation to understanding how the variables behave. It is also true that there may be other more complex models such as the supported vector machine or clustering models based on linear models that would give greater precision and accuracy, however these models tend to be poorly interpretable and not the best when performing a descriptive analysis. The latter would be more suitable for predictive rather than descriptive projects. </a:t>
            </a:r>
            <a:endParaRPr>
              <a:solidFill>
                <a:schemeClr val="dk1"/>
              </a:solidFill>
              <a:latin typeface="Avenir"/>
              <a:ea typeface="Avenir"/>
              <a:cs typeface="Avenir"/>
              <a:sym typeface="Avenir"/>
            </a:endParaRPr>
          </a:p>
          <a:p>
            <a:pPr indent="0" lvl="0" marL="0" rtl="0" algn="l">
              <a:lnSpc>
                <a:spcPct val="115000"/>
              </a:lnSpc>
              <a:spcBef>
                <a:spcPts val="0"/>
              </a:spcBef>
              <a:spcAft>
                <a:spcPts val="0"/>
              </a:spcAft>
              <a:buClr>
                <a:schemeClr val="dk1"/>
              </a:buClr>
              <a:buSzPts val="1100"/>
              <a:buFont typeface="Arial"/>
              <a:buNone/>
            </a:pPr>
            <a:r>
              <a:rPr lang="en-GB">
                <a:solidFill>
                  <a:schemeClr val="dk1"/>
                </a:solidFill>
                <a:latin typeface="Avenir"/>
                <a:ea typeface="Avenir"/>
                <a:cs typeface="Avenir"/>
                <a:sym typeface="Avenir"/>
              </a:rPr>
              <a:t>As we progress through the course we will implement more algorithms to better understand the relationships of our variables and see how they interact to answer our initial question.</a:t>
            </a:r>
            <a:endParaRPr>
              <a:solidFill>
                <a:schemeClr val="dk1"/>
              </a:solidFill>
              <a:latin typeface="Avenir"/>
              <a:ea typeface="Avenir"/>
              <a:cs typeface="Avenir"/>
              <a:sym typeface="Avenir"/>
            </a:endParaRPr>
          </a:p>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16ca49340f3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16ca49340f3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16ca49340f3_1_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16ca49340f3_1_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16ca49340f3_1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16ca49340f3_1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16ca49340f3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16ca49340f3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n-GB" sz="1200">
                <a:solidFill>
                  <a:schemeClr val="dk1"/>
                </a:solidFill>
                <a:latin typeface="Avenir"/>
                <a:ea typeface="Avenir"/>
                <a:cs typeface="Avenir"/>
                <a:sym typeface="Avenir"/>
              </a:rPr>
              <a:t>It is important to conduct comprehensive and interdisciplinary analyses that consider as much information as possible.</a:t>
            </a:r>
            <a:endParaRPr sz="1200">
              <a:solidFill>
                <a:schemeClr val="dk1"/>
              </a:solidFill>
              <a:latin typeface="Avenir"/>
              <a:ea typeface="Avenir"/>
              <a:cs typeface="Avenir"/>
              <a:sym typeface="Avenir"/>
            </a:endParaRPr>
          </a:p>
          <a:p>
            <a:pPr indent="0" lvl="0" marL="0" rtl="0" algn="just">
              <a:lnSpc>
                <a:spcPct val="115000"/>
              </a:lnSpc>
              <a:spcBef>
                <a:spcPts val="0"/>
              </a:spcBef>
              <a:spcAft>
                <a:spcPts val="0"/>
              </a:spcAft>
              <a:buNone/>
            </a:pPr>
            <a:r>
              <a:rPr lang="en-GB" sz="1200">
                <a:solidFill>
                  <a:schemeClr val="dk1"/>
                </a:solidFill>
                <a:latin typeface="Avenir"/>
                <a:ea typeface="Avenir"/>
                <a:cs typeface="Avenir"/>
                <a:sym typeface="Avenir"/>
              </a:rPr>
              <a:t>Such information can be relevant to governmental decision-making on the direction of each country and/or region. This can enable the design and implementation of public policies aligned with the needs of the population and the objectives and goals of sustainable development (Agenda 2030).  </a:t>
            </a:r>
            <a:endParaRPr sz="1200">
              <a:solidFill>
                <a:schemeClr val="dk1"/>
              </a:solidFill>
              <a:latin typeface="Avenir"/>
              <a:ea typeface="Avenir"/>
              <a:cs typeface="Avenir"/>
              <a:sym typeface="Avenir"/>
            </a:endParaRPr>
          </a:p>
          <a:p>
            <a:pPr indent="0" lvl="0" marL="0" rtl="0" algn="just">
              <a:lnSpc>
                <a:spcPct val="115000"/>
              </a:lnSpc>
              <a:spcBef>
                <a:spcPts val="0"/>
              </a:spcBef>
              <a:spcAft>
                <a:spcPts val="0"/>
              </a:spcAft>
              <a:buNone/>
            </a:pPr>
            <a:r>
              <a:t/>
            </a:r>
            <a:endParaRPr sz="1200">
              <a:solidFill>
                <a:schemeClr val="dk1"/>
              </a:solidFill>
              <a:latin typeface="Avenir"/>
              <a:ea typeface="Avenir"/>
              <a:cs typeface="Avenir"/>
              <a:sym typeface="Avenir"/>
            </a:endParaRPr>
          </a:p>
          <a:p>
            <a:pPr indent="0" lvl="0" marL="0" rtl="0" algn="just">
              <a:lnSpc>
                <a:spcPct val="115000"/>
              </a:lnSpc>
              <a:spcBef>
                <a:spcPts val="0"/>
              </a:spcBef>
              <a:spcAft>
                <a:spcPts val="0"/>
              </a:spcAft>
              <a:buNone/>
            </a:pPr>
            <a:r>
              <a:rPr lang="en-GB" sz="1200">
                <a:solidFill>
                  <a:schemeClr val="dk1"/>
                </a:solidFill>
                <a:latin typeface="Avenir"/>
                <a:ea typeface="Avenir"/>
                <a:cs typeface="Avenir"/>
                <a:sym typeface="Avenir"/>
              </a:rPr>
              <a:t>Global, regional, and national statistics on population. Also, health and mortality indicators are essential in order to assess development and health progress to guide resource allocation. Specifically, this data is used to monitor progress towards health-related targets within the Sustainable Development Goals (SDGs).</a:t>
            </a:r>
            <a:endParaRPr sz="1200">
              <a:solidFill>
                <a:schemeClr val="dk1"/>
              </a:solidFill>
              <a:latin typeface="Avenir"/>
              <a:ea typeface="Avenir"/>
              <a:cs typeface="Avenir"/>
              <a:sym typeface="Avenir"/>
            </a:endParaRPr>
          </a:p>
          <a:p>
            <a:pPr indent="0" lvl="0" marL="0" rtl="0" algn="just">
              <a:lnSpc>
                <a:spcPct val="115000"/>
              </a:lnSpc>
              <a:spcBef>
                <a:spcPts val="0"/>
              </a:spcBef>
              <a:spcAft>
                <a:spcPts val="0"/>
              </a:spcAft>
              <a:buNone/>
            </a:pPr>
            <a:r>
              <a:rPr lang="en-GB" sz="1200">
                <a:solidFill>
                  <a:schemeClr val="dk1"/>
                </a:solidFill>
                <a:latin typeface="Avenir"/>
                <a:ea typeface="Avenir"/>
                <a:cs typeface="Avenir"/>
                <a:sym typeface="Avenir"/>
              </a:rPr>
              <a:t> </a:t>
            </a:r>
            <a:endParaRPr sz="1200">
              <a:solidFill>
                <a:schemeClr val="dk1"/>
              </a:solidFill>
              <a:latin typeface="Avenir"/>
              <a:ea typeface="Avenir"/>
              <a:cs typeface="Avenir"/>
              <a:sym typeface="Avenir"/>
            </a:endParaRPr>
          </a:p>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latin typeface="Avenir"/>
              <a:ea typeface="Avenir"/>
              <a:cs typeface="Avenir"/>
              <a:sym typeface="Aveni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16ca49340f3_1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16ca49340f3_1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1"/>
                </a:solidFill>
              </a:rPr>
              <a:t>Infant mortality is the probability of a newborn dying before reaching one year of age. The measurement of this indicator reflects the health conditions of children in a society and its social determinants.</a:t>
            </a:r>
            <a:endParaRPr>
              <a:solidFill>
                <a:schemeClr val="dk1"/>
              </a:solidFill>
            </a:endParaRPr>
          </a:p>
          <a:p>
            <a:pPr indent="0" lvl="0" marL="0" rtl="0" algn="l">
              <a:spcBef>
                <a:spcPts val="0"/>
              </a:spcBef>
              <a:spcAft>
                <a:spcPts val="0"/>
              </a:spcAft>
              <a:buNone/>
            </a:pPr>
            <a:r>
              <a:rPr lang="en-GB">
                <a:solidFill>
                  <a:schemeClr val="dk1"/>
                </a:solidFill>
              </a:rPr>
              <a:t>Approximately 9 million children under the age of 5 die each year, which means that a child dies in the world every 4 seconds.</a:t>
            </a:r>
            <a:endParaRPr sz="800">
              <a:solidFill>
                <a:schemeClr val="dk1"/>
              </a:solidFill>
            </a:endParaRPr>
          </a:p>
          <a:p>
            <a:pPr indent="0" lvl="0" marL="0" rtl="0" algn="l">
              <a:spcBef>
                <a:spcPts val="0"/>
              </a:spcBef>
              <a:spcAft>
                <a:spcPts val="0"/>
              </a:spcAft>
              <a:buClr>
                <a:schemeClr val="dk1"/>
              </a:buClr>
              <a:buSzPts val="1100"/>
              <a:buFont typeface="Arial"/>
              <a:buNone/>
            </a:pPr>
            <a:r>
              <a:t/>
            </a:r>
            <a:endParaRPr sz="1400">
              <a:solidFill>
                <a:schemeClr val="dk1"/>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16ca49340f3_1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16ca49340f3_1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16ca49340f3_1_2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16ca49340f3_1_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We work with datasets given by the World Bank Organization mainly, in addition with FMI datasets. We consider the sources to be reliable and robust.</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16ca49340f3_1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16ca49340f3_1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Graficar </a:t>
            </a:r>
            <a:r>
              <a:rPr lang="en-GB"/>
              <a:t>únicamente</a:t>
            </a:r>
            <a:r>
              <a:rPr lang="en-GB"/>
              <a:t> las de mayor correlación para que el gráfico se pueda entender</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16ca49340f3_1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16ca49340f3_1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0"/>
              </a:spcBef>
              <a:spcAft>
                <a:spcPts val="0"/>
              </a:spcAft>
              <a:buClr>
                <a:schemeClr val="lt1"/>
              </a:buClr>
              <a:buSzPts val="1100"/>
              <a:buChar char="○"/>
              <a:defRPr>
                <a:solidFill>
                  <a:schemeClr val="lt1"/>
                </a:solidFill>
              </a:defRPr>
            </a:lvl2pPr>
            <a:lvl3pPr indent="-298450" lvl="2" marL="1371600">
              <a:spcBef>
                <a:spcPts val="0"/>
              </a:spcBef>
              <a:spcAft>
                <a:spcPts val="0"/>
              </a:spcAft>
              <a:buClr>
                <a:schemeClr val="lt1"/>
              </a:buClr>
              <a:buSzPts val="1100"/>
              <a:buChar char="■"/>
              <a:defRPr>
                <a:solidFill>
                  <a:schemeClr val="lt1"/>
                </a:solidFill>
              </a:defRPr>
            </a:lvl3pPr>
            <a:lvl4pPr indent="-298450" lvl="3" marL="1828800">
              <a:spcBef>
                <a:spcPts val="0"/>
              </a:spcBef>
              <a:spcAft>
                <a:spcPts val="0"/>
              </a:spcAft>
              <a:buClr>
                <a:schemeClr val="lt1"/>
              </a:buClr>
              <a:buSzPts val="1100"/>
              <a:buChar char="●"/>
              <a:defRPr>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a:solidFill>
                  <a:schemeClr val="lt1"/>
                </a:solidFill>
              </a:defRPr>
            </a:lvl6pPr>
            <a:lvl7pPr indent="-298450" lvl="6" marL="3200400">
              <a:spcBef>
                <a:spcPts val="0"/>
              </a:spcBef>
              <a:spcAft>
                <a:spcPts val="0"/>
              </a:spcAft>
              <a:buClr>
                <a:schemeClr val="lt1"/>
              </a:buClr>
              <a:buSzPts val="1100"/>
              <a:buChar char="●"/>
              <a:defRPr>
                <a:solidFill>
                  <a:schemeClr val="lt1"/>
                </a:solidFill>
              </a:defRPr>
            </a:lvl7pPr>
            <a:lvl8pPr indent="-298450" lvl="7" marL="3657600">
              <a:spcBef>
                <a:spcPts val="0"/>
              </a:spcBef>
              <a:spcAft>
                <a:spcPts val="0"/>
              </a:spcAft>
              <a:buClr>
                <a:schemeClr val="lt1"/>
              </a:buClr>
              <a:buSzPts val="1100"/>
              <a:buChar char="○"/>
              <a:defRPr>
                <a:solidFill>
                  <a:schemeClr val="lt1"/>
                </a:solidFill>
              </a:defRPr>
            </a:lvl8pPr>
            <a:lvl9pPr indent="-298450" lvl="8" marL="4114800">
              <a:spcBef>
                <a:spcPts val="0"/>
              </a:spcBef>
              <a:spcAft>
                <a:spcPts val="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image" Target="../media/image40.png"/><Relationship Id="rId4" Type="http://schemas.openxmlformats.org/officeDocument/2006/relationships/image" Target="../media/image19.png"/><Relationship Id="rId5"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5.png"/><Relationship Id="rId4" Type="http://schemas.openxmlformats.org/officeDocument/2006/relationships/image" Target="../media/image27.png"/><Relationship Id="rId5"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3.png"/><Relationship Id="rId4" Type="http://schemas.openxmlformats.org/officeDocument/2006/relationships/image" Target="../media/image21.png"/><Relationship Id="rId5" Type="http://schemas.openxmlformats.org/officeDocument/2006/relationships/image" Target="../media/image2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4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33.png"/><Relationship Id="rId4" Type="http://schemas.openxmlformats.org/officeDocument/2006/relationships/image" Target="../media/image3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32.png"/><Relationship Id="rId4" Type="http://schemas.openxmlformats.org/officeDocument/2006/relationships/image" Target="../media/image3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35.png"/><Relationship Id="rId4" Type="http://schemas.openxmlformats.org/officeDocument/2006/relationships/image" Target="../media/image37.png"/><Relationship Id="rId5" Type="http://schemas.openxmlformats.org/officeDocument/2006/relationships/image" Target="../media/image3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2.png"/><Relationship Id="rId4" Type="http://schemas.openxmlformats.org/officeDocument/2006/relationships/image" Target="../media/image8.png"/><Relationship Id="rId9" Type="http://schemas.openxmlformats.org/officeDocument/2006/relationships/image" Target="../media/image3.png"/><Relationship Id="rId5" Type="http://schemas.openxmlformats.org/officeDocument/2006/relationships/image" Target="../media/image22.png"/><Relationship Id="rId6" Type="http://schemas.openxmlformats.org/officeDocument/2006/relationships/image" Target="../media/image6.png"/><Relationship Id="rId7" Type="http://schemas.openxmlformats.org/officeDocument/2006/relationships/image" Target="../media/image17.png"/><Relationship Id="rId8" Type="http://schemas.openxmlformats.org/officeDocument/2006/relationships/image" Target="../media/image42.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36.png"/><Relationship Id="rId4" Type="http://schemas.openxmlformats.org/officeDocument/2006/relationships/image" Target="../media/image19.png"/><Relationship Id="rId5" Type="http://schemas.openxmlformats.org/officeDocument/2006/relationships/image" Target="../media/image1.png"/><Relationship Id="rId6" Type="http://schemas.openxmlformats.org/officeDocument/2006/relationships/image" Target="../media/image3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4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3.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4.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0.png"/><Relationship Id="rId4" Type="http://schemas.openxmlformats.org/officeDocument/2006/relationships/image" Target="../media/image9.png"/><Relationship Id="rId5" Type="http://schemas.openxmlformats.org/officeDocument/2006/relationships/image" Target="../media/image3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2.png"/><Relationship Id="rId4" Type="http://schemas.openxmlformats.org/officeDocument/2006/relationships/image" Target="../media/image28.png"/><Relationship Id="rId5"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3"/>
          <p:cNvSpPr txBox="1"/>
          <p:nvPr>
            <p:ph idx="4294967295" type="ctrTitle"/>
          </p:nvPr>
        </p:nvSpPr>
        <p:spPr>
          <a:xfrm>
            <a:off x="3490725" y="1132800"/>
            <a:ext cx="5090100" cy="2153400"/>
          </a:xfrm>
          <a:prstGeom prst="rect">
            <a:avLst/>
          </a:prstGeom>
        </p:spPr>
        <p:txBody>
          <a:bodyPr anchorCtr="0" anchor="t" bIns="91425" lIns="91425" spcFirstLastPara="1" rIns="91425" wrap="square" tIns="91425">
            <a:normAutofit fontScale="90000"/>
          </a:bodyPr>
          <a:lstStyle/>
          <a:p>
            <a:pPr indent="0" lvl="0" marL="0" marR="0" rtl="0" algn="l">
              <a:spcBef>
                <a:spcPts val="0"/>
              </a:spcBef>
              <a:spcAft>
                <a:spcPts val="0"/>
              </a:spcAft>
              <a:buNone/>
            </a:pPr>
            <a:r>
              <a:rPr lang="en-GB" sz="3433">
                <a:solidFill>
                  <a:srgbClr val="434343"/>
                </a:solidFill>
                <a:latin typeface="Merriweather"/>
                <a:ea typeface="Merriweather"/>
                <a:cs typeface="Merriweather"/>
                <a:sym typeface="Merriweather"/>
              </a:rPr>
              <a:t>Impact of Economic Growth and Education in Infant Mortality in the 21st Century</a:t>
            </a:r>
            <a:endParaRPr sz="3433">
              <a:solidFill>
                <a:srgbClr val="434343"/>
              </a:solidFill>
              <a:latin typeface="Merriweather"/>
              <a:ea typeface="Merriweather"/>
              <a:cs typeface="Merriweather"/>
              <a:sym typeface="Merriweather"/>
            </a:endParaRPr>
          </a:p>
          <a:p>
            <a:pPr indent="0" lvl="0" marL="0" marR="0" rtl="0" algn="l">
              <a:spcBef>
                <a:spcPts val="300"/>
              </a:spcBef>
              <a:spcAft>
                <a:spcPts val="0"/>
              </a:spcAft>
              <a:buNone/>
            </a:pPr>
            <a:r>
              <a:t/>
            </a:r>
            <a:endParaRPr sz="3433">
              <a:solidFill>
                <a:srgbClr val="434343"/>
              </a:solidFill>
              <a:latin typeface="Merriweather"/>
              <a:ea typeface="Merriweather"/>
              <a:cs typeface="Merriweather"/>
              <a:sym typeface="Merriweather"/>
            </a:endParaRPr>
          </a:p>
          <a:p>
            <a:pPr indent="0" lvl="0" marL="0" marR="0" rtl="0" algn="l">
              <a:spcBef>
                <a:spcPts val="300"/>
              </a:spcBef>
              <a:spcAft>
                <a:spcPts val="0"/>
              </a:spcAft>
              <a:buNone/>
            </a:pPr>
            <a:r>
              <a:rPr lang="en-GB" sz="1333">
                <a:solidFill>
                  <a:srgbClr val="434343"/>
                </a:solidFill>
                <a:latin typeface="Merriweather"/>
                <a:ea typeface="Merriweather"/>
                <a:cs typeface="Merriweather"/>
                <a:sym typeface="Merriweather"/>
              </a:rPr>
              <a:t>FORTE - RUTA N</a:t>
            </a:r>
            <a:endParaRPr sz="1333">
              <a:solidFill>
                <a:srgbClr val="434343"/>
              </a:solidFill>
              <a:latin typeface="Merriweather"/>
              <a:ea typeface="Merriweather"/>
              <a:cs typeface="Merriweather"/>
              <a:sym typeface="Merriweather"/>
            </a:endParaRPr>
          </a:p>
          <a:p>
            <a:pPr indent="0" lvl="0" marL="0" marR="0" rtl="0" algn="l">
              <a:spcBef>
                <a:spcPts val="300"/>
              </a:spcBef>
              <a:spcAft>
                <a:spcPts val="0"/>
              </a:spcAft>
              <a:buNone/>
            </a:pPr>
            <a:r>
              <a:rPr lang="en-GB" sz="1333">
                <a:solidFill>
                  <a:srgbClr val="434343"/>
                </a:solidFill>
                <a:latin typeface="Merriweather"/>
                <a:ea typeface="Merriweather"/>
                <a:cs typeface="Merriweather"/>
                <a:sym typeface="Merriweather"/>
              </a:rPr>
              <a:t>DS4 Team #6</a:t>
            </a:r>
            <a:endParaRPr sz="1333">
              <a:solidFill>
                <a:srgbClr val="434343"/>
              </a:solidFill>
              <a:latin typeface="Merriweather"/>
              <a:ea typeface="Merriweather"/>
              <a:cs typeface="Merriweather"/>
              <a:sym typeface="Merriweather"/>
            </a:endParaRPr>
          </a:p>
          <a:p>
            <a:pPr indent="0" lvl="0" marL="0" marR="0" rtl="0" algn="l">
              <a:spcBef>
                <a:spcPts val="300"/>
              </a:spcBef>
              <a:spcAft>
                <a:spcPts val="0"/>
              </a:spcAft>
              <a:buNone/>
            </a:pPr>
            <a:r>
              <a:t/>
            </a:r>
            <a:endParaRPr sz="1333">
              <a:solidFill>
                <a:srgbClr val="434343"/>
              </a:solidFill>
              <a:latin typeface="Merriweather"/>
              <a:ea typeface="Merriweather"/>
              <a:cs typeface="Merriweather"/>
              <a:sym typeface="Merriweather"/>
            </a:endParaRPr>
          </a:p>
          <a:p>
            <a:pPr indent="0" lvl="0" marL="0" marR="0" rtl="0" algn="l">
              <a:spcBef>
                <a:spcPts val="300"/>
              </a:spcBef>
              <a:spcAft>
                <a:spcPts val="0"/>
              </a:spcAft>
              <a:buNone/>
            </a:pPr>
            <a:r>
              <a:rPr lang="en-GB" sz="1333">
                <a:solidFill>
                  <a:srgbClr val="434343"/>
                </a:solidFill>
                <a:latin typeface="Merriweather"/>
                <a:ea typeface="Merriweather"/>
                <a:cs typeface="Merriweather"/>
                <a:sym typeface="Merriweather"/>
              </a:rPr>
              <a:t>October 29th, 2022</a:t>
            </a:r>
            <a:endParaRPr sz="1333">
              <a:solidFill>
                <a:srgbClr val="434343"/>
              </a:solidFill>
              <a:latin typeface="Merriweather"/>
              <a:ea typeface="Merriweather"/>
              <a:cs typeface="Merriweather"/>
              <a:sym typeface="Merriweather"/>
            </a:endParaRPr>
          </a:p>
          <a:p>
            <a:pPr indent="0" lvl="0" marL="0" marR="0" rtl="0" algn="l">
              <a:spcBef>
                <a:spcPts val="300"/>
              </a:spcBef>
              <a:spcAft>
                <a:spcPts val="0"/>
              </a:spcAft>
              <a:buNone/>
            </a:pPr>
            <a:r>
              <a:t/>
            </a:r>
            <a:endParaRPr sz="2200">
              <a:solidFill>
                <a:srgbClr val="666666"/>
              </a:solidFill>
              <a:latin typeface="Montserrat"/>
              <a:ea typeface="Montserrat"/>
              <a:cs typeface="Montserrat"/>
              <a:sym typeface="Montserrat"/>
            </a:endParaRPr>
          </a:p>
          <a:p>
            <a:pPr indent="0" lvl="0" marL="0" rtl="0" algn="l">
              <a:spcBef>
                <a:spcPts val="1600"/>
              </a:spcBef>
              <a:spcAft>
                <a:spcPts val="0"/>
              </a:spcAft>
              <a:buNone/>
            </a:pPr>
            <a:r>
              <a:t/>
            </a:r>
            <a:endParaRPr/>
          </a:p>
        </p:txBody>
      </p:sp>
      <p:pic>
        <p:nvPicPr>
          <p:cNvPr id="87" name="Google Shape;87;p13"/>
          <p:cNvPicPr preferRelativeResize="0"/>
          <p:nvPr/>
        </p:nvPicPr>
        <p:blipFill>
          <a:blip r:embed="rId3">
            <a:alphaModFix/>
          </a:blip>
          <a:stretch>
            <a:fillRect/>
          </a:stretch>
        </p:blipFill>
        <p:spPr>
          <a:xfrm>
            <a:off x="55416" y="1827550"/>
            <a:ext cx="3339983" cy="2153401"/>
          </a:xfrm>
          <a:prstGeom prst="rect">
            <a:avLst/>
          </a:prstGeom>
          <a:noFill/>
          <a:ln>
            <a:noFill/>
          </a:ln>
        </p:spPr>
      </p:pic>
      <p:pic>
        <p:nvPicPr>
          <p:cNvPr id="88" name="Google Shape;88;p13"/>
          <p:cNvPicPr preferRelativeResize="0"/>
          <p:nvPr/>
        </p:nvPicPr>
        <p:blipFill>
          <a:blip r:embed="rId4">
            <a:alphaModFix/>
          </a:blip>
          <a:stretch>
            <a:fillRect/>
          </a:stretch>
        </p:blipFill>
        <p:spPr>
          <a:xfrm>
            <a:off x="1696800" y="554575"/>
            <a:ext cx="935450" cy="935450"/>
          </a:xfrm>
          <a:prstGeom prst="rect">
            <a:avLst/>
          </a:prstGeom>
          <a:noFill/>
          <a:ln>
            <a:noFill/>
          </a:ln>
        </p:spPr>
      </p:pic>
      <p:pic>
        <p:nvPicPr>
          <p:cNvPr id="89" name="Google Shape;89;p13"/>
          <p:cNvPicPr preferRelativeResize="0"/>
          <p:nvPr/>
        </p:nvPicPr>
        <p:blipFill>
          <a:blip r:embed="rId5">
            <a:alphaModFix/>
          </a:blip>
          <a:stretch>
            <a:fillRect/>
          </a:stretch>
        </p:blipFill>
        <p:spPr>
          <a:xfrm>
            <a:off x="7786700" y="3809371"/>
            <a:ext cx="935450" cy="9354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pic>
        <p:nvPicPr>
          <p:cNvPr id="169" name="Google Shape;169;p22"/>
          <p:cNvPicPr preferRelativeResize="0"/>
          <p:nvPr/>
        </p:nvPicPr>
        <p:blipFill>
          <a:blip r:embed="rId3">
            <a:alphaModFix/>
          </a:blip>
          <a:stretch>
            <a:fillRect/>
          </a:stretch>
        </p:blipFill>
        <p:spPr>
          <a:xfrm>
            <a:off x="111575" y="1822125"/>
            <a:ext cx="4494152" cy="2360276"/>
          </a:xfrm>
          <a:prstGeom prst="rect">
            <a:avLst/>
          </a:prstGeom>
          <a:noFill/>
          <a:ln>
            <a:noFill/>
          </a:ln>
        </p:spPr>
      </p:pic>
      <p:sp>
        <p:nvSpPr>
          <p:cNvPr id="170" name="Google Shape;170;p22"/>
          <p:cNvSpPr txBox="1"/>
          <p:nvPr/>
        </p:nvSpPr>
        <p:spPr>
          <a:xfrm>
            <a:off x="670175" y="678600"/>
            <a:ext cx="3847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a:solidFill>
                  <a:srgbClr val="333333"/>
                </a:solidFill>
                <a:highlight>
                  <a:srgbClr val="FFFFFF"/>
                </a:highlight>
                <a:latin typeface="Raleway"/>
                <a:ea typeface="Raleway"/>
                <a:cs typeface="Raleway"/>
                <a:sym typeface="Raleway"/>
              </a:rPr>
              <a:t>World</a:t>
            </a:r>
            <a:r>
              <a:rPr b="1" lang="en-GB">
                <a:solidFill>
                  <a:srgbClr val="333333"/>
                </a:solidFill>
                <a:highlight>
                  <a:srgbClr val="FFFFFF"/>
                </a:highlight>
                <a:latin typeface="Raleway"/>
                <a:ea typeface="Raleway"/>
                <a:cs typeface="Raleway"/>
                <a:sym typeface="Raleway"/>
              </a:rPr>
              <a:t> Bank </a:t>
            </a:r>
            <a:r>
              <a:rPr b="1" lang="en-GB">
                <a:solidFill>
                  <a:srgbClr val="333333"/>
                </a:solidFill>
                <a:highlight>
                  <a:srgbClr val="FFFFFF"/>
                </a:highlight>
                <a:latin typeface="Raleway"/>
                <a:ea typeface="Raleway"/>
                <a:cs typeface="Raleway"/>
                <a:sym typeface="Raleway"/>
              </a:rPr>
              <a:t>classification</a:t>
            </a:r>
            <a:r>
              <a:rPr b="1" lang="en-GB">
                <a:solidFill>
                  <a:srgbClr val="333333"/>
                </a:solidFill>
                <a:highlight>
                  <a:srgbClr val="FFFFFF"/>
                </a:highlight>
                <a:latin typeface="Raleway"/>
                <a:ea typeface="Raleway"/>
                <a:cs typeface="Raleway"/>
                <a:sym typeface="Raleway"/>
              </a:rPr>
              <a:t> by </a:t>
            </a:r>
            <a:r>
              <a:rPr b="1" lang="en-GB">
                <a:solidFill>
                  <a:srgbClr val="333333"/>
                </a:solidFill>
                <a:highlight>
                  <a:srgbClr val="FFFFFF"/>
                </a:highlight>
                <a:latin typeface="Raleway"/>
                <a:ea typeface="Raleway"/>
                <a:cs typeface="Raleway"/>
                <a:sym typeface="Raleway"/>
              </a:rPr>
              <a:t>regions</a:t>
            </a:r>
            <a:r>
              <a:rPr b="1" lang="en-GB">
                <a:solidFill>
                  <a:srgbClr val="333333"/>
                </a:solidFill>
                <a:highlight>
                  <a:srgbClr val="FFFFFF"/>
                </a:highlight>
                <a:latin typeface="Raleway"/>
                <a:ea typeface="Raleway"/>
                <a:cs typeface="Raleway"/>
                <a:sym typeface="Raleway"/>
              </a:rPr>
              <a:t> </a:t>
            </a:r>
            <a:endParaRPr b="1">
              <a:latin typeface="Raleway"/>
              <a:ea typeface="Raleway"/>
              <a:cs typeface="Raleway"/>
              <a:sym typeface="Raleway"/>
            </a:endParaRPr>
          </a:p>
        </p:txBody>
      </p:sp>
      <p:pic>
        <p:nvPicPr>
          <p:cNvPr id="171" name="Google Shape;171;p22"/>
          <p:cNvPicPr preferRelativeResize="0"/>
          <p:nvPr/>
        </p:nvPicPr>
        <p:blipFill>
          <a:blip r:embed="rId4">
            <a:alphaModFix/>
          </a:blip>
          <a:stretch>
            <a:fillRect/>
          </a:stretch>
        </p:blipFill>
        <p:spPr>
          <a:xfrm>
            <a:off x="152400" y="4659525"/>
            <a:ext cx="8839200" cy="274591"/>
          </a:xfrm>
          <a:prstGeom prst="rect">
            <a:avLst/>
          </a:prstGeom>
          <a:noFill/>
          <a:ln>
            <a:noFill/>
          </a:ln>
        </p:spPr>
      </p:pic>
      <p:pic>
        <p:nvPicPr>
          <p:cNvPr id="172" name="Google Shape;172;p22"/>
          <p:cNvPicPr preferRelativeResize="0"/>
          <p:nvPr/>
        </p:nvPicPr>
        <p:blipFill>
          <a:blip r:embed="rId5">
            <a:alphaModFix/>
          </a:blip>
          <a:stretch>
            <a:fillRect/>
          </a:stretch>
        </p:blipFill>
        <p:spPr>
          <a:xfrm>
            <a:off x="4807425" y="565075"/>
            <a:ext cx="4234525" cy="409444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pic>
        <p:nvPicPr>
          <p:cNvPr id="177" name="Google Shape;177;p23"/>
          <p:cNvPicPr preferRelativeResize="0"/>
          <p:nvPr/>
        </p:nvPicPr>
        <p:blipFill>
          <a:blip r:embed="rId3">
            <a:alphaModFix/>
          </a:blip>
          <a:stretch>
            <a:fillRect/>
          </a:stretch>
        </p:blipFill>
        <p:spPr>
          <a:xfrm>
            <a:off x="235350" y="1297800"/>
            <a:ext cx="5460550" cy="3596200"/>
          </a:xfrm>
          <a:prstGeom prst="rect">
            <a:avLst/>
          </a:prstGeom>
          <a:noFill/>
          <a:ln>
            <a:noFill/>
          </a:ln>
        </p:spPr>
      </p:pic>
      <p:pic>
        <p:nvPicPr>
          <p:cNvPr id="178" name="Google Shape;178;p23"/>
          <p:cNvPicPr preferRelativeResize="0"/>
          <p:nvPr/>
        </p:nvPicPr>
        <p:blipFill>
          <a:blip r:embed="rId4">
            <a:alphaModFix/>
          </a:blip>
          <a:stretch>
            <a:fillRect/>
          </a:stretch>
        </p:blipFill>
        <p:spPr>
          <a:xfrm>
            <a:off x="3238950" y="1194025"/>
            <a:ext cx="1792275" cy="1030750"/>
          </a:xfrm>
          <a:prstGeom prst="rect">
            <a:avLst/>
          </a:prstGeom>
          <a:noFill/>
          <a:ln>
            <a:noFill/>
          </a:ln>
        </p:spPr>
      </p:pic>
      <p:pic>
        <p:nvPicPr>
          <p:cNvPr id="179" name="Google Shape;179;p23"/>
          <p:cNvPicPr preferRelativeResize="0"/>
          <p:nvPr/>
        </p:nvPicPr>
        <p:blipFill>
          <a:blip r:embed="rId5">
            <a:alphaModFix/>
          </a:blip>
          <a:stretch>
            <a:fillRect/>
          </a:stretch>
        </p:blipFill>
        <p:spPr>
          <a:xfrm>
            <a:off x="6010950" y="2127700"/>
            <a:ext cx="2694225" cy="2694225"/>
          </a:xfrm>
          <a:prstGeom prst="rect">
            <a:avLst/>
          </a:prstGeom>
          <a:noFill/>
          <a:ln>
            <a:noFill/>
          </a:ln>
        </p:spPr>
      </p:pic>
      <p:sp>
        <p:nvSpPr>
          <p:cNvPr id="180" name="Google Shape;180;p23"/>
          <p:cNvSpPr txBox="1"/>
          <p:nvPr/>
        </p:nvSpPr>
        <p:spPr>
          <a:xfrm>
            <a:off x="6084324" y="1676975"/>
            <a:ext cx="2773800" cy="923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1600"/>
              <a:t>Does income have any influence on infant mortality</a:t>
            </a:r>
            <a:r>
              <a:rPr b="1" lang="en-GB" sz="1600"/>
              <a:t>?</a:t>
            </a:r>
            <a:endParaRPr b="1" sz="16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pic>
        <p:nvPicPr>
          <p:cNvPr id="185" name="Google Shape;185;p24"/>
          <p:cNvPicPr preferRelativeResize="0"/>
          <p:nvPr/>
        </p:nvPicPr>
        <p:blipFill>
          <a:blip r:embed="rId3">
            <a:alphaModFix/>
          </a:blip>
          <a:stretch>
            <a:fillRect/>
          </a:stretch>
        </p:blipFill>
        <p:spPr>
          <a:xfrm>
            <a:off x="152400" y="2111825"/>
            <a:ext cx="8839200" cy="2179301"/>
          </a:xfrm>
          <a:prstGeom prst="rect">
            <a:avLst/>
          </a:prstGeom>
          <a:noFill/>
          <a:ln>
            <a:noFill/>
          </a:ln>
        </p:spPr>
      </p:pic>
      <p:sp>
        <p:nvSpPr>
          <p:cNvPr id="186" name="Google Shape;186;p24"/>
          <p:cNvSpPr txBox="1"/>
          <p:nvPr/>
        </p:nvSpPr>
        <p:spPr>
          <a:xfrm>
            <a:off x="2704425" y="714375"/>
            <a:ext cx="4153500" cy="507900"/>
          </a:xfrm>
          <a:prstGeom prst="rect">
            <a:avLst/>
          </a:prstGeom>
          <a:noFill/>
          <a:ln>
            <a:noFill/>
          </a:ln>
        </p:spPr>
        <p:txBody>
          <a:bodyPr anchorCtr="0" anchor="t" bIns="91425" lIns="91425" spcFirstLastPara="1" rIns="91425" wrap="square" tIns="91425">
            <a:spAutoFit/>
          </a:bodyPr>
          <a:lstStyle/>
          <a:p>
            <a:pPr indent="0" lvl="0" marL="0" marR="38100" rtl="0" algn="l">
              <a:lnSpc>
                <a:spcPct val="128571"/>
              </a:lnSpc>
              <a:spcBef>
                <a:spcPts val="0"/>
              </a:spcBef>
              <a:spcAft>
                <a:spcPts val="0"/>
              </a:spcAft>
              <a:buNone/>
            </a:pPr>
            <a:r>
              <a:rPr b="1" lang="en-GB" sz="2100">
                <a:solidFill>
                  <a:srgbClr val="202124"/>
                </a:solidFill>
                <a:highlight>
                  <a:srgbClr val="F8F9FA"/>
                </a:highlight>
                <a:latin typeface="Raleway"/>
                <a:ea typeface="Raleway"/>
                <a:cs typeface="Raleway"/>
                <a:sym typeface="Raleway"/>
              </a:rPr>
              <a:t>Historical infant mortality rate</a:t>
            </a:r>
            <a:endParaRPr b="1" sz="2100">
              <a:solidFill>
                <a:srgbClr val="202124"/>
              </a:solidFill>
              <a:highlight>
                <a:srgbClr val="F8F9FA"/>
              </a:highlight>
              <a:latin typeface="Raleway"/>
              <a:ea typeface="Raleway"/>
              <a:cs typeface="Raleway"/>
              <a:sym typeface="Raleway"/>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pic>
        <p:nvPicPr>
          <p:cNvPr id="191" name="Google Shape;191;p25"/>
          <p:cNvPicPr preferRelativeResize="0"/>
          <p:nvPr/>
        </p:nvPicPr>
        <p:blipFill>
          <a:blip r:embed="rId3">
            <a:alphaModFix/>
          </a:blip>
          <a:stretch>
            <a:fillRect/>
          </a:stretch>
        </p:blipFill>
        <p:spPr>
          <a:xfrm>
            <a:off x="5981100" y="3380275"/>
            <a:ext cx="2644848" cy="1763225"/>
          </a:xfrm>
          <a:prstGeom prst="rect">
            <a:avLst/>
          </a:prstGeom>
          <a:noFill/>
          <a:ln>
            <a:noFill/>
          </a:ln>
        </p:spPr>
      </p:pic>
      <p:sp>
        <p:nvSpPr>
          <p:cNvPr id="192" name="Google Shape;192;p25"/>
          <p:cNvSpPr txBox="1"/>
          <p:nvPr/>
        </p:nvSpPr>
        <p:spPr>
          <a:xfrm>
            <a:off x="768600" y="673825"/>
            <a:ext cx="38475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a:solidFill>
                  <a:srgbClr val="333333"/>
                </a:solidFill>
                <a:highlight>
                  <a:srgbClr val="FFFFFF"/>
                </a:highlight>
                <a:latin typeface="Raleway"/>
                <a:ea typeface="Raleway"/>
                <a:cs typeface="Raleway"/>
                <a:sym typeface="Raleway"/>
              </a:rPr>
              <a:t>Statistical Analysis and Model</a:t>
            </a:r>
            <a:endParaRPr b="1">
              <a:solidFill>
                <a:srgbClr val="333333"/>
              </a:solidFill>
              <a:highlight>
                <a:srgbClr val="FFFFFF"/>
              </a:highlight>
              <a:latin typeface="Raleway"/>
              <a:ea typeface="Raleway"/>
              <a:cs typeface="Raleway"/>
              <a:sym typeface="Raleway"/>
            </a:endParaRPr>
          </a:p>
          <a:p>
            <a:pPr indent="0" lvl="0" marL="0" rtl="0" algn="l">
              <a:spcBef>
                <a:spcPts val="0"/>
              </a:spcBef>
              <a:spcAft>
                <a:spcPts val="0"/>
              </a:spcAft>
              <a:buNone/>
            </a:pPr>
            <a:r>
              <a:t/>
            </a:r>
            <a:endParaRPr b="1">
              <a:solidFill>
                <a:srgbClr val="333333"/>
              </a:solidFill>
              <a:highlight>
                <a:srgbClr val="FFFFFF"/>
              </a:highlight>
              <a:latin typeface="Raleway"/>
              <a:ea typeface="Raleway"/>
              <a:cs typeface="Raleway"/>
              <a:sym typeface="Raleway"/>
            </a:endParaRPr>
          </a:p>
        </p:txBody>
      </p:sp>
      <p:sp>
        <p:nvSpPr>
          <p:cNvPr id="193" name="Google Shape;193;p25"/>
          <p:cNvSpPr/>
          <p:nvPr/>
        </p:nvSpPr>
        <p:spPr>
          <a:xfrm>
            <a:off x="347000" y="3847425"/>
            <a:ext cx="3758700" cy="1061400"/>
          </a:xfrm>
          <a:prstGeom prst="round1Rect">
            <a:avLst>
              <a:gd fmla="val 16667" name="adj"/>
            </a:avLst>
          </a:prstGeom>
          <a:solidFill>
            <a:srgbClr val="CFE2F3"/>
          </a:solidFill>
          <a:ln cap="flat" cmpd="sng" w="952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sz="1200"/>
              <a:t>We worked on linear </a:t>
            </a:r>
            <a:r>
              <a:rPr lang="en-GB" sz="1200"/>
              <a:t>regression</a:t>
            </a:r>
            <a:r>
              <a:rPr lang="en-GB" sz="1200"/>
              <a:t> in order to model the variable obtained by EDA which was higher.</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GB" sz="1200"/>
              <a:t>pupil_ teacher_ratio con</a:t>
            </a:r>
            <a:r>
              <a:rPr b="1" lang="en-GB" sz="1200"/>
              <a:t>  R-Squared 0.609 </a:t>
            </a:r>
            <a:r>
              <a:rPr b="1" lang="en-GB" sz="1100"/>
              <a:t>  </a:t>
            </a:r>
            <a:r>
              <a:rPr lang="en-GB" sz="1100"/>
              <a:t> </a:t>
            </a:r>
            <a:endParaRPr/>
          </a:p>
        </p:txBody>
      </p:sp>
      <p:sp>
        <p:nvSpPr>
          <p:cNvPr id="194" name="Google Shape;194;p25"/>
          <p:cNvSpPr/>
          <p:nvPr/>
        </p:nvSpPr>
        <p:spPr>
          <a:xfrm>
            <a:off x="347000" y="1420926"/>
            <a:ext cx="3758700" cy="1877700"/>
          </a:xfrm>
          <a:prstGeom prst="round1Rect">
            <a:avLst>
              <a:gd fmla="val 16667" name="adj"/>
            </a:avLst>
          </a:prstGeom>
          <a:solidFill>
            <a:srgbClr val="CFE2F3"/>
          </a:solidFill>
          <a:ln cap="flat" cmpd="sng" w="952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1200"/>
              </a:spcBef>
              <a:spcAft>
                <a:spcPts val="0"/>
              </a:spcAft>
              <a:buNone/>
            </a:pPr>
            <a:r>
              <a:rPr lang="en-GB" sz="1200"/>
              <a:t>Other variables and characteristics were added to the model.: </a:t>
            </a:r>
            <a:endParaRPr sz="1200"/>
          </a:p>
          <a:p>
            <a:pPr indent="-292100" lvl="0" marL="457200" rtl="0" algn="l">
              <a:lnSpc>
                <a:spcPct val="115000"/>
              </a:lnSpc>
              <a:spcBef>
                <a:spcPts val="1200"/>
              </a:spcBef>
              <a:spcAft>
                <a:spcPts val="0"/>
              </a:spcAft>
              <a:buSzPts val="1000"/>
              <a:buChar char="●"/>
            </a:pPr>
            <a:r>
              <a:rPr lang="en-GB" sz="1000"/>
              <a:t>num_income, GDP_per_capita, </a:t>
            </a:r>
            <a:endParaRPr sz="1000"/>
          </a:p>
          <a:p>
            <a:pPr indent="-292100" lvl="0" marL="457200" rtl="0" algn="l">
              <a:lnSpc>
                <a:spcPct val="115000"/>
              </a:lnSpc>
              <a:spcBef>
                <a:spcPts val="0"/>
              </a:spcBef>
              <a:spcAft>
                <a:spcPts val="0"/>
              </a:spcAft>
              <a:buSzPts val="1000"/>
              <a:buChar char="●"/>
            </a:pPr>
            <a:r>
              <a:rPr lang="en-GB" sz="1000"/>
              <a:t>Infant_mortality_rate,</a:t>
            </a:r>
            <a:endParaRPr sz="1000"/>
          </a:p>
          <a:p>
            <a:pPr indent="-292100" lvl="0" marL="457200" rtl="0" algn="l">
              <a:lnSpc>
                <a:spcPct val="115000"/>
              </a:lnSpc>
              <a:spcBef>
                <a:spcPts val="0"/>
              </a:spcBef>
              <a:spcAft>
                <a:spcPts val="0"/>
              </a:spcAft>
              <a:buSzPts val="1000"/>
              <a:buChar char="●"/>
            </a:pPr>
            <a:r>
              <a:rPr lang="en-GB" sz="1000"/>
              <a:t>literacy_adult_rate </a:t>
            </a:r>
            <a:endParaRPr sz="1000"/>
          </a:p>
          <a:p>
            <a:pPr indent="-292100" lvl="0" marL="457200" rtl="0" algn="l">
              <a:lnSpc>
                <a:spcPct val="115000"/>
              </a:lnSpc>
              <a:spcBef>
                <a:spcPts val="0"/>
              </a:spcBef>
              <a:spcAft>
                <a:spcPts val="0"/>
              </a:spcAft>
              <a:buSzPts val="1000"/>
              <a:buChar char="●"/>
            </a:pPr>
            <a:r>
              <a:rPr lang="en-GB" sz="1000"/>
              <a:t>primary_completion_rate,  </a:t>
            </a:r>
            <a:endParaRPr sz="1000"/>
          </a:p>
          <a:p>
            <a:pPr indent="0" lvl="0" marL="457200" rtl="0" algn="l">
              <a:lnSpc>
                <a:spcPct val="115000"/>
              </a:lnSpc>
              <a:spcBef>
                <a:spcPts val="1200"/>
              </a:spcBef>
              <a:spcAft>
                <a:spcPts val="1200"/>
              </a:spcAft>
              <a:buNone/>
            </a:pPr>
            <a:r>
              <a:rPr lang="en-GB" sz="1200"/>
              <a:t> </a:t>
            </a:r>
            <a:r>
              <a:rPr b="1" lang="en-GB" sz="1200"/>
              <a:t>R- squared 0,72 increased   </a:t>
            </a:r>
            <a:r>
              <a:rPr b="1" lang="en-GB" sz="1100"/>
              <a:t> </a:t>
            </a:r>
            <a:r>
              <a:rPr lang="en-GB" sz="1100"/>
              <a:t> </a:t>
            </a:r>
            <a:endParaRPr/>
          </a:p>
        </p:txBody>
      </p:sp>
      <p:sp>
        <p:nvSpPr>
          <p:cNvPr id="195" name="Google Shape;195;p25"/>
          <p:cNvSpPr/>
          <p:nvPr/>
        </p:nvSpPr>
        <p:spPr>
          <a:xfrm>
            <a:off x="1775725" y="3380275"/>
            <a:ext cx="612300" cy="385500"/>
          </a:xfrm>
          <a:prstGeom prst="upArrow">
            <a:avLst>
              <a:gd fmla="val 50000" name="adj1"/>
              <a:gd fmla="val 50000" name="adj2"/>
            </a:avLst>
          </a:prstGeom>
          <a:solidFill>
            <a:srgbClr val="0B539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25"/>
          <p:cNvSpPr/>
          <p:nvPr/>
        </p:nvSpPr>
        <p:spPr>
          <a:xfrm>
            <a:off x="4276050" y="2084225"/>
            <a:ext cx="737700" cy="551100"/>
          </a:xfrm>
          <a:prstGeom prst="rightArrow">
            <a:avLst>
              <a:gd fmla="val 50000" name="adj1"/>
              <a:gd fmla="val 50000" name="adj2"/>
            </a:avLst>
          </a:prstGeom>
          <a:solidFill>
            <a:srgbClr val="0B539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25"/>
          <p:cNvSpPr/>
          <p:nvPr/>
        </p:nvSpPr>
        <p:spPr>
          <a:xfrm>
            <a:off x="4572000" y="4102575"/>
            <a:ext cx="838800" cy="551100"/>
          </a:xfrm>
          <a:prstGeom prst="leftArrow">
            <a:avLst>
              <a:gd fmla="val 50000" name="adj1"/>
              <a:gd fmla="val 50000" name="adj2"/>
            </a:avLst>
          </a:prstGeom>
          <a:solidFill>
            <a:srgbClr val="0B539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25"/>
          <p:cNvSpPr/>
          <p:nvPr/>
        </p:nvSpPr>
        <p:spPr>
          <a:xfrm>
            <a:off x="5184100" y="1420926"/>
            <a:ext cx="3758700" cy="1877700"/>
          </a:xfrm>
          <a:prstGeom prst="round1Rect">
            <a:avLst>
              <a:gd fmla="val 16667" name="adj"/>
            </a:avLst>
          </a:prstGeom>
          <a:solidFill>
            <a:srgbClr val="CFE2F3"/>
          </a:solidFill>
          <a:ln cap="flat" cmpd="sng" w="952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1200"/>
              </a:spcBef>
              <a:spcAft>
                <a:spcPts val="0"/>
              </a:spcAft>
              <a:buNone/>
            </a:pPr>
            <a:r>
              <a:rPr lang="en-GB" sz="1200"/>
              <a:t>This is another </a:t>
            </a:r>
            <a:r>
              <a:rPr lang="en-GB" sz="1200"/>
              <a:t>variable</a:t>
            </a:r>
            <a:r>
              <a:rPr lang="en-GB" sz="1200"/>
              <a:t> combination to the model</a:t>
            </a:r>
            <a:r>
              <a:rPr lang="en-GB" sz="1200"/>
              <a:t>: </a:t>
            </a:r>
            <a:endParaRPr sz="1200"/>
          </a:p>
          <a:p>
            <a:pPr indent="-292100" lvl="0" marL="457200" rtl="0" algn="l">
              <a:lnSpc>
                <a:spcPct val="115000"/>
              </a:lnSpc>
              <a:spcBef>
                <a:spcPts val="1200"/>
              </a:spcBef>
              <a:spcAft>
                <a:spcPts val="0"/>
              </a:spcAft>
              <a:buSzPts val="1000"/>
              <a:buChar char="●"/>
            </a:pPr>
            <a:r>
              <a:rPr lang="en-GB" sz="1000"/>
              <a:t>Infant_mortality_rate,</a:t>
            </a:r>
            <a:endParaRPr sz="1000"/>
          </a:p>
          <a:p>
            <a:pPr indent="-292100" lvl="0" marL="457200" rtl="0" algn="l">
              <a:lnSpc>
                <a:spcPct val="115000"/>
              </a:lnSpc>
              <a:spcBef>
                <a:spcPts val="0"/>
              </a:spcBef>
              <a:spcAft>
                <a:spcPts val="0"/>
              </a:spcAft>
              <a:buSzPts val="1000"/>
              <a:buChar char="●"/>
            </a:pPr>
            <a:r>
              <a:rPr lang="en-GB" sz="1000"/>
              <a:t>pupil_teacher_ratio</a:t>
            </a:r>
            <a:endParaRPr sz="1000"/>
          </a:p>
          <a:p>
            <a:pPr indent="-292100" lvl="0" marL="457200" rtl="0" algn="l">
              <a:lnSpc>
                <a:spcPct val="115000"/>
              </a:lnSpc>
              <a:spcBef>
                <a:spcPts val="0"/>
              </a:spcBef>
              <a:spcAft>
                <a:spcPts val="0"/>
              </a:spcAft>
              <a:buSzPts val="1000"/>
              <a:buChar char="●"/>
            </a:pPr>
            <a:r>
              <a:rPr lang="en-GB" sz="1000"/>
              <a:t>primary_completion_rate,  </a:t>
            </a:r>
            <a:endParaRPr sz="1000"/>
          </a:p>
          <a:p>
            <a:pPr indent="-292100" lvl="0" marL="457200" rtl="0" algn="l">
              <a:lnSpc>
                <a:spcPct val="115000"/>
              </a:lnSpc>
              <a:spcBef>
                <a:spcPts val="0"/>
              </a:spcBef>
              <a:spcAft>
                <a:spcPts val="0"/>
              </a:spcAft>
              <a:buSzPts val="1000"/>
              <a:buChar char="●"/>
            </a:pPr>
            <a:r>
              <a:rPr lang="en-GB" sz="1000"/>
              <a:t>Ren_energy_consumption</a:t>
            </a:r>
            <a:endParaRPr sz="1000"/>
          </a:p>
          <a:p>
            <a:pPr indent="-292100" lvl="0" marL="457200" rtl="0" algn="l">
              <a:lnSpc>
                <a:spcPct val="115000"/>
              </a:lnSpc>
              <a:spcBef>
                <a:spcPts val="0"/>
              </a:spcBef>
              <a:spcAft>
                <a:spcPts val="0"/>
              </a:spcAft>
              <a:buSzPts val="1000"/>
              <a:buChar char="●"/>
            </a:pPr>
            <a:r>
              <a:rPr lang="en-GB" sz="1000"/>
              <a:t>Region</a:t>
            </a:r>
            <a:endParaRPr sz="1000"/>
          </a:p>
          <a:p>
            <a:pPr indent="-292100" lvl="0" marL="457200" rtl="0" algn="l">
              <a:lnSpc>
                <a:spcPct val="115000"/>
              </a:lnSpc>
              <a:spcBef>
                <a:spcPts val="0"/>
              </a:spcBef>
              <a:spcAft>
                <a:spcPts val="0"/>
              </a:spcAft>
              <a:buSzPts val="1000"/>
              <a:buChar char="●"/>
            </a:pPr>
            <a:r>
              <a:rPr lang="en-GB" sz="1000"/>
              <a:t>income</a:t>
            </a:r>
            <a:endParaRPr sz="1000"/>
          </a:p>
          <a:p>
            <a:pPr indent="0" lvl="0" marL="457200" rtl="0" algn="l">
              <a:lnSpc>
                <a:spcPct val="115000"/>
              </a:lnSpc>
              <a:spcBef>
                <a:spcPts val="1200"/>
              </a:spcBef>
              <a:spcAft>
                <a:spcPts val="1200"/>
              </a:spcAft>
              <a:buNone/>
            </a:pPr>
            <a:r>
              <a:rPr lang="en-GB" sz="1200"/>
              <a:t> </a:t>
            </a:r>
            <a:r>
              <a:rPr b="1" lang="en-GB" sz="1200"/>
              <a:t>R- Squared: 0,757  better adjustment </a:t>
            </a:r>
            <a:r>
              <a:rPr b="1" lang="en-GB" sz="1100"/>
              <a:t> </a:t>
            </a:r>
            <a:r>
              <a:rPr lang="en-GB" sz="1100"/>
              <a:t>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pic>
        <p:nvPicPr>
          <p:cNvPr id="203" name="Google Shape;203;p26"/>
          <p:cNvPicPr preferRelativeResize="0"/>
          <p:nvPr/>
        </p:nvPicPr>
        <p:blipFill>
          <a:blip r:embed="rId3">
            <a:alphaModFix/>
          </a:blip>
          <a:stretch>
            <a:fillRect/>
          </a:stretch>
        </p:blipFill>
        <p:spPr>
          <a:xfrm>
            <a:off x="0" y="540875"/>
            <a:ext cx="765400" cy="765400"/>
          </a:xfrm>
          <a:prstGeom prst="rect">
            <a:avLst/>
          </a:prstGeom>
          <a:noFill/>
          <a:ln>
            <a:noFill/>
          </a:ln>
        </p:spPr>
      </p:pic>
      <p:sp>
        <p:nvSpPr>
          <p:cNvPr id="204" name="Google Shape;204;p26"/>
          <p:cNvSpPr txBox="1"/>
          <p:nvPr/>
        </p:nvSpPr>
        <p:spPr>
          <a:xfrm>
            <a:off x="952500" y="723475"/>
            <a:ext cx="2170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a:solidFill>
                  <a:srgbClr val="333333"/>
                </a:solidFill>
                <a:highlight>
                  <a:srgbClr val="FFFFFF"/>
                </a:highlight>
                <a:latin typeface="Raleway"/>
                <a:ea typeface="Raleway"/>
                <a:cs typeface="Raleway"/>
                <a:sym typeface="Raleway"/>
              </a:rPr>
              <a:t>Final Model </a:t>
            </a:r>
            <a:endParaRPr b="1">
              <a:latin typeface="Raleway"/>
              <a:ea typeface="Raleway"/>
              <a:cs typeface="Raleway"/>
              <a:sym typeface="Raleway"/>
            </a:endParaRPr>
          </a:p>
        </p:txBody>
      </p:sp>
      <p:sp>
        <p:nvSpPr>
          <p:cNvPr id="205" name="Google Shape;205;p26"/>
          <p:cNvSpPr txBox="1"/>
          <p:nvPr/>
        </p:nvSpPr>
        <p:spPr>
          <a:xfrm>
            <a:off x="625875" y="1451600"/>
            <a:ext cx="2170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a:solidFill>
                  <a:srgbClr val="434343"/>
                </a:solidFill>
                <a:highlight>
                  <a:srgbClr val="FFFFFF"/>
                </a:highlight>
                <a:latin typeface="Raleway"/>
                <a:ea typeface="Raleway"/>
                <a:cs typeface="Raleway"/>
                <a:sym typeface="Raleway"/>
              </a:rPr>
              <a:t>R-Squared: 0.757</a:t>
            </a:r>
            <a:endParaRPr b="1">
              <a:solidFill>
                <a:srgbClr val="434343"/>
              </a:solidFill>
              <a:highlight>
                <a:srgbClr val="FFFFFF"/>
              </a:highlight>
              <a:latin typeface="Raleway"/>
              <a:ea typeface="Raleway"/>
              <a:cs typeface="Raleway"/>
              <a:sym typeface="Raleway"/>
            </a:endParaRPr>
          </a:p>
        </p:txBody>
      </p:sp>
      <p:sp>
        <p:nvSpPr>
          <p:cNvPr id="206" name="Google Shape;206;p26"/>
          <p:cNvSpPr txBox="1"/>
          <p:nvPr/>
        </p:nvSpPr>
        <p:spPr>
          <a:xfrm>
            <a:off x="183700" y="3659600"/>
            <a:ext cx="2816700" cy="1028100"/>
          </a:xfrm>
          <a:prstGeom prst="rect">
            <a:avLst/>
          </a:prstGeom>
          <a:noFill/>
          <a:ln>
            <a:noFill/>
          </a:ln>
        </p:spPr>
        <p:txBody>
          <a:bodyPr anchorCtr="0" anchor="t" bIns="91425" lIns="91425" spcFirstLastPara="1" rIns="91425" wrap="square" tIns="91425">
            <a:spAutoFit/>
          </a:bodyPr>
          <a:lstStyle/>
          <a:p>
            <a:pPr indent="0" lvl="0" marL="0" rtl="0" algn="l">
              <a:lnSpc>
                <a:spcPct val="135000"/>
              </a:lnSpc>
              <a:spcBef>
                <a:spcPts val="1200"/>
              </a:spcBef>
              <a:spcAft>
                <a:spcPts val="0"/>
              </a:spcAft>
              <a:buNone/>
            </a:pPr>
            <a:r>
              <a:rPr i="1" lang="en-GB" sz="700">
                <a:highlight>
                  <a:srgbClr val="FFFFFE"/>
                </a:highlight>
                <a:latin typeface="Raleway"/>
                <a:ea typeface="Raleway"/>
                <a:cs typeface="Raleway"/>
                <a:sym typeface="Raleway"/>
              </a:rPr>
              <a:t>The linear regression model with the variables of infant mortality rate vs. the regions + income presented an R2 of 0.695 and the p-values ​​of the Latin America &amp; North America regions are greater than 0.05.</a:t>
            </a:r>
            <a:endParaRPr i="1" sz="700">
              <a:highlight>
                <a:srgbClr val="FFFFFE"/>
              </a:highlight>
              <a:latin typeface="Raleway"/>
              <a:ea typeface="Raleway"/>
              <a:cs typeface="Raleway"/>
              <a:sym typeface="Raleway"/>
            </a:endParaRPr>
          </a:p>
          <a:p>
            <a:pPr indent="0" lvl="0" marL="0" rtl="0" algn="l">
              <a:lnSpc>
                <a:spcPct val="135000"/>
              </a:lnSpc>
              <a:spcBef>
                <a:spcPts val="1200"/>
              </a:spcBef>
              <a:spcAft>
                <a:spcPts val="1200"/>
              </a:spcAft>
              <a:buNone/>
            </a:pPr>
            <a:r>
              <a:t/>
            </a:r>
            <a:endParaRPr i="1" sz="700">
              <a:highlight>
                <a:srgbClr val="FFFFFE"/>
              </a:highlight>
            </a:endParaRPr>
          </a:p>
        </p:txBody>
      </p:sp>
      <p:sp>
        <p:nvSpPr>
          <p:cNvPr id="207" name="Google Shape;207;p26"/>
          <p:cNvSpPr txBox="1"/>
          <p:nvPr/>
        </p:nvSpPr>
        <p:spPr>
          <a:xfrm>
            <a:off x="30550" y="1914725"/>
            <a:ext cx="3123000" cy="1616100"/>
          </a:xfrm>
          <a:prstGeom prst="rect">
            <a:avLst/>
          </a:prstGeom>
          <a:noFill/>
          <a:ln>
            <a:noFill/>
          </a:ln>
        </p:spPr>
        <p:txBody>
          <a:bodyPr anchorCtr="0" anchor="t" bIns="91425" lIns="91425" spcFirstLastPara="1" rIns="91425" wrap="square" tIns="91425">
            <a:spAutoFit/>
          </a:bodyPr>
          <a:lstStyle/>
          <a:p>
            <a:pPr indent="-304800" lvl="0" marL="457200" rtl="0" algn="l">
              <a:lnSpc>
                <a:spcPct val="135000"/>
              </a:lnSpc>
              <a:spcBef>
                <a:spcPts val="1200"/>
              </a:spcBef>
              <a:spcAft>
                <a:spcPts val="0"/>
              </a:spcAft>
              <a:buSzPts val="1200"/>
              <a:buFont typeface="Raleway Medium"/>
              <a:buChar char="●"/>
            </a:pPr>
            <a:r>
              <a:rPr lang="en-GB" sz="1200">
                <a:highlight>
                  <a:srgbClr val="FFFFFE"/>
                </a:highlight>
                <a:latin typeface="Raleway Medium"/>
                <a:ea typeface="Raleway Medium"/>
                <a:cs typeface="Raleway Medium"/>
                <a:sym typeface="Raleway Medium"/>
              </a:rPr>
              <a:t>Does it allow us to understand how the variables behave?</a:t>
            </a:r>
            <a:endParaRPr sz="1200">
              <a:highlight>
                <a:srgbClr val="FFFFFE"/>
              </a:highlight>
              <a:latin typeface="Raleway Medium"/>
              <a:ea typeface="Raleway Medium"/>
              <a:cs typeface="Raleway Medium"/>
              <a:sym typeface="Raleway Medium"/>
            </a:endParaRPr>
          </a:p>
          <a:p>
            <a:pPr indent="-304800" lvl="0" marL="457200" rtl="0" algn="l">
              <a:lnSpc>
                <a:spcPct val="135000"/>
              </a:lnSpc>
              <a:spcBef>
                <a:spcPts val="0"/>
              </a:spcBef>
              <a:spcAft>
                <a:spcPts val="0"/>
              </a:spcAft>
              <a:buSzPts val="1200"/>
              <a:buFont typeface="Raleway Medium"/>
              <a:buChar char="●"/>
            </a:pPr>
            <a:r>
              <a:rPr lang="en-GB" sz="1200">
                <a:highlight>
                  <a:srgbClr val="FFFFFE"/>
                </a:highlight>
                <a:latin typeface="Raleway Medium"/>
                <a:ea typeface="Raleway Medium"/>
                <a:cs typeface="Raleway Medium"/>
                <a:sym typeface="Raleway Medium"/>
              </a:rPr>
              <a:t>Does it permit us to verify the impact of education and </a:t>
            </a:r>
            <a:r>
              <a:rPr lang="en-GB" sz="1200">
                <a:highlight>
                  <a:srgbClr val="FFFFFE"/>
                </a:highlight>
                <a:latin typeface="Raleway Medium"/>
                <a:ea typeface="Raleway Medium"/>
                <a:cs typeface="Raleway Medium"/>
                <a:sym typeface="Raleway Medium"/>
              </a:rPr>
              <a:t>economic growth</a:t>
            </a:r>
            <a:r>
              <a:rPr lang="en-GB" sz="1200">
                <a:highlight>
                  <a:srgbClr val="FFFFFE"/>
                </a:highlight>
                <a:latin typeface="Raleway Medium"/>
                <a:ea typeface="Raleway Medium"/>
                <a:cs typeface="Raleway Medium"/>
                <a:sym typeface="Raleway Medium"/>
              </a:rPr>
              <a:t> on infant mortality?</a:t>
            </a:r>
            <a:endParaRPr sz="1200">
              <a:highlight>
                <a:srgbClr val="FFFFFE"/>
              </a:highlight>
              <a:latin typeface="Raleway Medium"/>
              <a:ea typeface="Raleway Medium"/>
              <a:cs typeface="Raleway Medium"/>
              <a:sym typeface="Raleway Medium"/>
            </a:endParaRPr>
          </a:p>
        </p:txBody>
      </p:sp>
      <p:pic>
        <p:nvPicPr>
          <p:cNvPr id="208" name="Google Shape;208;p26"/>
          <p:cNvPicPr preferRelativeResize="0"/>
          <p:nvPr/>
        </p:nvPicPr>
        <p:blipFill>
          <a:blip r:embed="rId4">
            <a:alphaModFix/>
          </a:blip>
          <a:stretch>
            <a:fillRect/>
          </a:stretch>
        </p:blipFill>
        <p:spPr>
          <a:xfrm>
            <a:off x="3591700" y="1201550"/>
            <a:ext cx="4924425" cy="3486150"/>
          </a:xfrm>
          <a:prstGeom prst="rect">
            <a:avLst/>
          </a:prstGeom>
          <a:noFill/>
          <a:ln>
            <a:noFill/>
          </a:ln>
        </p:spPr>
      </p:pic>
      <p:sp>
        <p:nvSpPr>
          <p:cNvPr id="209" name="Google Shape;209;p26"/>
          <p:cNvSpPr txBox="1"/>
          <p:nvPr/>
        </p:nvSpPr>
        <p:spPr>
          <a:xfrm>
            <a:off x="5176825" y="723475"/>
            <a:ext cx="2170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a:solidFill>
                  <a:srgbClr val="333333"/>
                </a:solidFill>
                <a:highlight>
                  <a:srgbClr val="FFFFFF"/>
                </a:highlight>
                <a:latin typeface="Raleway"/>
                <a:ea typeface="Raleway"/>
                <a:cs typeface="Raleway"/>
                <a:sym typeface="Raleway"/>
              </a:rPr>
              <a:t>Significative Variables</a:t>
            </a:r>
            <a:endParaRPr b="1">
              <a:latin typeface="Raleway"/>
              <a:ea typeface="Raleway"/>
              <a:cs typeface="Raleway"/>
              <a:sym typeface="Raleway"/>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pic>
        <p:nvPicPr>
          <p:cNvPr id="214" name="Google Shape;214;p27"/>
          <p:cNvPicPr preferRelativeResize="0"/>
          <p:nvPr/>
        </p:nvPicPr>
        <p:blipFill>
          <a:blip r:embed="rId3">
            <a:alphaModFix/>
          </a:blip>
          <a:stretch>
            <a:fillRect/>
          </a:stretch>
        </p:blipFill>
        <p:spPr>
          <a:xfrm>
            <a:off x="4655875" y="583477"/>
            <a:ext cx="4427576" cy="4363023"/>
          </a:xfrm>
          <a:prstGeom prst="rect">
            <a:avLst/>
          </a:prstGeom>
          <a:noFill/>
          <a:ln>
            <a:noFill/>
          </a:ln>
        </p:spPr>
      </p:pic>
      <p:pic>
        <p:nvPicPr>
          <p:cNvPr id="215" name="Google Shape;215;p27"/>
          <p:cNvPicPr preferRelativeResize="0"/>
          <p:nvPr/>
        </p:nvPicPr>
        <p:blipFill>
          <a:blip r:embed="rId4">
            <a:alphaModFix/>
          </a:blip>
          <a:stretch>
            <a:fillRect/>
          </a:stretch>
        </p:blipFill>
        <p:spPr>
          <a:xfrm>
            <a:off x="52575" y="628075"/>
            <a:ext cx="4427576" cy="4363026"/>
          </a:xfrm>
          <a:prstGeom prst="rect">
            <a:avLst/>
          </a:prstGeom>
          <a:noFill/>
          <a:ln>
            <a:noFill/>
          </a:ln>
        </p:spPr>
      </p:pic>
      <p:sp>
        <p:nvSpPr>
          <p:cNvPr id="216" name="Google Shape;216;p27"/>
          <p:cNvSpPr txBox="1"/>
          <p:nvPr/>
        </p:nvSpPr>
        <p:spPr>
          <a:xfrm>
            <a:off x="316375" y="81650"/>
            <a:ext cx="4959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a:latin typeface="Raleway"/>
                <a:ea typeface="Raleway"/>
                <a:cs typeface="Raleway"/>
                <a:sym typeface="Raleway"/>
              </a:rPr>
              <a:t>Variables with high correlations </a:t>
            </a:r>
            <a:endParaRPr b="1">
              <a:latin typeface="Raleway"/>
              <a:ea typeface="Raleway"/>
              <a:cs typeface="Raleway"/>
              <a:sym typeface="Raleway"/>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pic>
        <p:nvPicPr>
          <p:cNvPr id="221" name="Google Shape;221;p28"/>
          <p:cNvPicPr preferRelativeResize="0"/>
          <p:nvPr/>
        </p:nvPicPr>
        <p:blipFill>
          <a:blip r:embed="rId3">
            <a:alphaModFix/>
          </a:blip>
          <a:stretch>
            <a:fillRect/>
          </a:stretch>
        </p:blipFill>
        <p:spPr>
          <a:xfrm>
            <a:off x="84150" y="0"/>
            <a:ext cx="8956827" cy="50600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pic>
        <p:nvPicPr>
          <p:cNvPr id="226" name="Google Shape;226;p29"/>
          <p:cNvPicPr preferRelativeResize="0"/>
          <p:nvPr/>
        </p:nvPicPr>
        <p:blipFill>
          <a:blip r:embed="rId3">
            <a:alphaModFix/>
          </a:blip>
          <a:stretch>
            <a:fillRect/>
          </a:stretch>
        </p:blipFill>
        <p:spPr>
          <a:xfrm>
            <a:off x="149375" y="104375"/>
            <a:ext cx="8851852" cy="488840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pic>
        <p:nvPicPr>
          <p:cNvPr id="231" name="Google Shape;231;p30"/>
          <p:cNvPicPr preferRelativeResize="0"/>
          <p:nvPr/>
        </p:nvPicPr>
        <p:blipFill>
          <a:blip r:embed="rId3">
            <a:alphaModFix/>
          </a:blip>
          <a:stretch>
            <a:fillRect/>
          </a:stretch>
        </p:blipFill>
        <p:spPr>
          <a:xfrm>
            <a:off x="103625" y="76700"/>
            <a:ext cx="8905999" cy="50085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31"/>
          <p:cNvSpPr txBox="1"/>
          <p:nvPr>
            <p:ph type="title"/>
          </p:nvPr>
        </p:nvSpPr>
        <p:spPr>
          <a:xfrm>
            <a:off x="6059150" y="1429300"/>
            <a:ext cx="1964700" cy="5352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GB" sz="1600">
                <a:latin typeface="Arial"/>
                <a:ea typeface="Arial"/>
                <a:cs typeface="Arial"/>
                <a:sym typeface="Arial"/>
              </a:rPr>
              <a:t>Conclusions</a:t>
            </a:r>
            <a:endParaRPr sz="1600">
              <a:latin typeface="Arial"/>
              <a:ea typeface="Arial"/>
              <a:cs typeface="Arial"/>
              <a:sym typeface="Arial"/>
            </a:endParaRPr>
          </a:p>
        </p:txBody>
      </p:sp>
      <p:pic>
        <p:nvPicPr>
          <p:cNvPr id="237" name="Google Shape;237;p31"/>
          <p:cNvPicPr preferRelativeResize="0"/>
          <p:nvPr/>
        </p:nvPicPr>
        <p:blipFill>
          <a:blip r:embed="rId3">
            <a:alphaModFix/>
          </a:blip>
          <a:stretch>
            <a:fillRect/>
          </a:stretch>
        </p:blipFill>
        <p:spPr>
          <a:xfrm>
            <a:off x="8184025" y="520500"/>
            <a:ext cx="959975" cy="1194000"/>
          </a:xfrm>
          <a:prstGeom prst="rect">
            <a:avLst/>
          </a:prstGeom>
          <a:noFill/>
          <a:ln>
            <a:noFill/>
          </a:ln>
        </p:spPr>
      </p:pic>
      <p:sp>
        <p:nvSpPr>
          <p:cNvPr id="238" name="Google Shape;238;p31"/>
          <p:cNvSpPr txBox="1"/>
          <p:nvPr/>
        </p:nvSpPr>
        <p:spPr>
          <a:xfrm>
            <a:off x="757050" y="1429300"/>
            <a:ext cx="4197000" cy="158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a:solidFill>
                  <a:srgbClr val="333333"/>
                </a:solidFill>
                <a:highlight>
                  <a:srgbClr val="FFFFFF"/>
                </a:highlight>
              </a:rPr>
              <a:t>Recommendation</a:t>
            </a:r>
            <a:endParaRPr b="1">
              <a:solidFill>
                <a:srgbClr val="333333"/>
              </a:solidFill>
              <a:highlight>
                <a:srgbClr val="FFFFFF"/>
              </a:highlight>
            </a:endParaRPr>
          </a:p>
          <a:p>
            <a:pPr indent="0" lvl="0" marL="0" rtl="0" algn="just">
              <a:spcBef>
                <a:spcPts val="0"/>
              </a:spcBef>
              <a:spcAft>
                <a:spcPts val="0"/>
              </a:spcAft>
              <a:buNone/>
            </a:pPr>
            <a:r>
              <a:t/>
            </a:r>
            <a:endParaRPr sz="1100"/>
          </a:p>
          <a:p>
            <a:pPr indent="0" lvl="0" marL="0" rtl="0" algn="just">
              <a:spcBef>
                <a:spcPts val="0"/>
              </a:spcBef>
              <a:spcAft>
                <a:spcPts val="0"/>
              </a:spcAft>
              <a:buNone/>
            </a:pPr>
            <a:r>
              <a:t/>
            </a:r>
            <a:endParaRPr sz="1100"/>
          </a:p>
          <a:p>
            <a:pPr indent="0" lvl="0" marL="0" rtl="0" algn="just">
              <a:spcBef>
                <a:spcPts val="0"/>
              </a:spcBef>
              <a:spcAft>
                <a:spcPts val="0"/>
              </a:spcAft>
              <a:buNone/>
            </a:pPr>
            <a:r>
              <a:rPr lang="en-GB" sz="1100"/>
              <a:t>Some information might depend on the country and the year and is not totally independent as assumed in the linear model.</a:t>
            </a:r>
            <a:endParaRPr sz="1100"/>
          </a:p>
          <a:p>
            <a:pPr indent="0" lvl="0" marL="0" rtl="0" algn="just">
              <a:spcBef>
                <a:spcPts val="0"/>
              </a:spcBef>
              <a:spcAft>
                <a:spcPts val="0"/>
              </a:spcAft>
              <a:buNone/>
            </a:pPr>
            <a:r>
              <a:t/>
            </a:r>
            <a:endParaRPr sz="1100"/>
          </a:p>
          <a:p>
            <a:pPr indent="0" lvl="0" marL="0" rtl="0" algn="just">
              <a:spcBef>
                <a:spcPts val="0"/>
              </a:spcBef>
              <a:spcAft>
                <a:spcPts val="0"/>
              </a:spcAft>
              <a:buNone/>
            </a:pPr>
            <a:r>
              <a:rPr lang="en-GB" sz="1100"/>
              <a:t>We propose to carry out a generalized linear mixed models (GLMMs) </a:t>
            </a:r>
            <a:endParaRPr sz="1100"/>
          </a:p>
        </p:txBody>
      </p:sp>
      <p:sp>
        <p:nvSpPr>
          <p:cNvPr id="239" name="Google Shape;239;p31"/>
          <p:cNvSpPr txBox="1"/>
          <p:nvPr/>
        </p:nvSpPr>
        <p:spPr>
          <a:xfrm>
            <a:off x="1462350" y="3050825"/>
            <a:ext cx="3491700" cy="164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a:solidFill>
                  <a:srgbClr val="333333"/>
                </a:solidFill>
                <a:highlight>
                  <a:srgbClr val="FFFFFF"/>
                </a:highlight>
              </a:rPr>
              <a:t>Limitations</a:t>
            </a:r>
            <a:endParaRPr b="1">
              <a:solidFill>
                <a:srgbClr val="333333"/>
              </a:solidFill>
              <a:highlight>
                <a:srgbClr val="FFFFFF"/>
              </a:highlight>
            </a:endParaRPr>
          </a:p>
          <a:p>
            <a:pPr indent="0" lvl="0" marL="0" rtl="0" algn="l">
              <a:spcBef>
                <a:spcPts val="0"/>
              </a:spcBef>
              <a:spcAft>
                <a:spcPts val="0"/>
              </a:spcAft>
              <a:buNone/>
            </a:pPr>
            <a:r>
              <a:t/>
            </a:r>
            <a:endParaRPr b="1">
              <a:solidFill>
                <a:srgbClr val="333333"/>
              </a:solidFill>
              <a:highlight>
                <a:srgbClr val="FFFFFF"/>
              </a:highlight>
              <a:latin typeface="Raleway"/>
              <a:ea typeface="Raleway"/>
              <a:cs typeface="Raleway"/>
              <a:sym typeface="Raleway"/>
            </a:endParaRPr>
          </a:p>
          <a:p>
            <a:pPr indent="0" lvl="0" marL="0" rtl="0" algn="just">
              <a:spcBef>
                <a:spcPts val="0"/>
              </a:spcBef>
              <a:spcAft>
                <a:spcPts val="0"/>
              </a:spcAft>
              <a:buNone/>
            </a:pPr>
            <a:r>
              <a:rPr lang="en-GB" sz="1100">
                <a:solidFill>
                  <a:srgbClr val="333333"/>
                </a:solidFill>
                <a:highlight>
                  <a:srgbClr val="FFFFFF"/>
                </a:highlight>
              </a:rPr>
              <a:t>There are more variables that affect the study, so a more complete analysis would require much more information on the internal behavior of the states.</a:t>
            </a:r>
            <a:endParaRPr sz="1100">
              <a:solidFill>
                <a:srgbClr val="333333"/>
              </a:solidFill>
              <a:highlight>
                <a:srgbClr val="FFFFFF"/>
              </a:highlight>
            </a:endParaRPr>
          </a:p>
          <a:p>
            <a:pPr indent="0" lvl="0" marL="0" rtl="0" algn="just">
              <a:spcBef>
                <a:spcPts val="0"/>
              </a:spcBef>
              <a:spcAft>
                <a:spcPts val="0"/>
              </a:spcAft>
              <a:buNone/>
            </a:pPr>
            <a:r>
              <a:t/>
            </a:r>
            <a:endParaRPr sz="1100">
              <a:solidFill>
                <a:srgbClr val="333333"/>
              </a:solidFill>
              <a:highlight>
                <a:srgbClr val="FFFFFF"/>
              </a:highlight>
            </a:endParaRPr>
          </a:p>
          <a:p>
            <a:pPr indent="0" lvl="0" marL="0" rtl="0" algn="just">
              <a:spcBef>
                <a:spcPts val="0"/>
              </a:spcBef>
              <a:spcAft>
                <a:spcPts val="0"/>
              </a:spcAft>
              <a:buNone/>
            </a:pPr>
            <a:r>
              <a:rPr lang="en-GB" sz="1100">
                <a:solidFill>
                  <a:srgbClr val="333333"/>
                </a:solidFill>
                <a:highlight>
                  <a:srgbClr val="FFFFFF"/>
                </a:highlight>
              </a:rPr>
              <a:t>Further studies will be necessary.</a:t>
            </a:r>
            <a:endParaRPr sz="1100">
              <a:solidFill>
                <a:srgbClr val="333333"/>
              </a:solidFill>
              <a:highlight>
                <a:srgbClr val="FFFFFF"/>
              </a:highlight>
            </a:endParaRPr>
          </a:p>
          <a:p>
            <a:pPr indent="0" lvl="0" marL="0" rtl="0" algn="l">
              <a:spcBef>
                <a:spcPts val="0"/>
              </a:spcBef>
              <a:spcAft>
                <a:spcPts val="0"/>
              </a:spcAft>
              <a:buNone/>
            </a:pPr>
            <a:r>
              <a:t/>
            </a:r>
            <a:endParaRPr sz="1200">
              <a:solidFill>
                <a:srgbClr val="333333"/>
              </a:solidFill>
              <a:highlight>
                <a:srgbClr val="FFFFFF"/>
              </a:highlight>
              <a:latin typeface="Raleway"/>
              <a:ea typeface="Raleway"/>
              <a:cs typeface="Raleway"/>
              <a:sym typeface="Raleway"/>
            </a:endParaRPr>
          </a:p>
        </p:txBody>
      </p:sp>
      <p:pic>
        <p:nvPicPr>
          <p:cNvPr id="240" name="Google Shape;240;p31"/>
          <p:cNvPicPr preferRelativeResize="0"/>
          <p:nvPr/>
        </p:nvPicPr>
        <p:blipFill>
          <a:blip r:embed="rId4">
            <a:alphaModFix/>
          </a:blip>
          <a:stretch>
            <a:fillRect/>
          </a:stretch>
        </p:blipFill>
        <p:spPr>
          <a:xfrm flipH="1">
            <a:off x="0" y="3745375"/>
            <a:ext cx="1398125" cy="1398125"/>
          </a:xfrm>
          <a:prstGeom prst="rect">
            <a:avLst/>
          </a:prstGeom>
          <a:noFill/>
          <a:ln>
            <a:noFill/>
          </a:ln>
        </p:spPr>
      </p:pic>
      <p:sp>
        <p:nvSpPr>
          <p:cNvPr id="241" name="Google Shape;241;p31"/>
          <p:cNvSpPr txBox="1"/>
          <p:nvPr/>
        </p:nvSpPr>
        <p:spPr>
          <a:xfrm>
            <a:off x="5541500" y="1983400"/>
            <a:ext cx="3000000" cy="1031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100"/>
              <a:t>Infant mortality is inversely proportional to the income level of the country or region. In turn, the countries or regions with the highest pupil-teacher ratio tend to reduce the cases of infant mortality.</a:t>
            </a:r>
            <a:endParaRPr sz="1100"/>
          </a:p>
        </p:txBody>
      </p:sp>
      <p:pic>
        <p:nvPicPr>
          <p:cNvPr id="242" name="Google Shape;242;p31"/>
          <p:cNvPicPr preferRelativeResize="0"/>
          <p:nvPr/>
        </p:nvPicPr>
        <p:blipFill>
          <a:blip r:embed="rId5">
            <a:alphaModFix/>
          </a:blip>
          <a:stretch>
            <a:fillRect/>
          </a:stretch>
        </p:blipFill>
        <p:spPr>
          <a:xfrm>
            <a:off x="5560363" y="3154775"/>
            <a:ext cx="2962275" cy="15430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14"/>
          <p:cNvSpPr txBox="1"/>
          <p:nvPr>
            <p:ph type="title"/>
          </p:nvPr>
        </p:nvSpPr>
        <p:spPr>
          <a:xfrm>
            <a:off x="729450" y="1318650"/>
            <a:ext cx="7688700" cy="535200"/>
          </a:xfrm>
          <a:prstGeom prst="rect">
            <a:avLst/>
          </a:prstGeom>
        </p:spPr>
        <p:txBody>
          <a:bodyPr anchorCtr="0" anchor="t" bIns="91425" lIns="91425" spcFirstLastPara="1" rIns="91425" wrap="square" tIns="91425">
            <a:normAutofit/>
          </a:bodyPr>
          <a:lstStyle/>
          <a:p>
            <a:pPr indent="0" lvl="0" marL="0" marR="0" rtl="0" algn="l">
              <a:spcBef>
                <a:spcPts val="0"/>
              </a:spcBef>
              <a:spcAft>
                <a:spcPts val="1600"/>
              </a:spcAft>
              <a:buNone/>
            </a:pPr>
            <a:r>
              <a:rPr b="0" lang="en-GB" sz="1200">
                <a:solidFill>
                  <a:srgbClr val="000000"/>
                </a:solidFill>
                <a:latin typeface="Avenir"/>
                <a:ea typeface="Avenir"/>
                <a:cs typeface="Avenir"/>
                <a:sym typeface="Avenir"/>
              </a:rPr>
              <a:t>Team #6</a:t>
            </a:r>
            <a:endParaRPr/>
          </a:p>
        </p:txBody>
      </p:sp>
      <p:sp>
        <p:nvSpPr>
          <p:cNvPr id="95" name="Google Shape;95;p14"/>
          <p:cNvSpPr txBox="1"/>
          <p:nvPr>
            <p:ph idx="1" type="body"/>
          </p:nvPr>
        </p:nvSpPr>
        <p:spPr>
          <a:xfrm>
            <a:off x="2111225" y="2366300"/>
            <a:ext cx="5412600" cy="2379000"/>
          </a:xfrm>
          <a:prstGeom prst="rect">
            <a:avLst/>
          </a:prstGeom>
        </p:spPr>
        <p:txBody>
          <a:bodyPr anchorCtr="0" anchor="t" bIns="91425" lIns="91425" spcFirstLastPara="1" rIns="91425" wrap="square" tIns="91425">
            <a:normAutofit/>
          </a:bodyPr>
          <a:lstStyle/>
          <a:p>
            <a:pPr indent="0" lvl="0" marL="0" marR="0" rtl="0" algn="ctr">
              <a:lnSpc>
                <a:spcPct val="100000"/>
              </a:lnSpc>
              <a:spcBef>
                <a:spcPts val="0"/>
              </a:spcBef>
              <a:spcAft>
                <a:spcPts val="0"/>
              </a:spcAft>
              <a:buNone/>
            </a:pPr>
            <a:r>
              <a:rPr lang="en-GB" sz="1200">
                <a:solidFill>
                  <a:srgbClr val="000000"/>
                </a:solidFill>
                <a:latin typeface="Raleway"/>
                <a:ea typeface="Raleway"/>
                <a:cs typeface="Raleway"/>
                <a:sym typeface="Raleway"/>
              </a:rPr>
              <a:t>Carlos Chávez	Yohana Sandoval	 Daniel Durán	 Eider Giraldo</a:t>
            </a:r>
            <a:r>
              <a:rPr lang="en-GB" sz="1200">
                <a:solidFill>
                  <a:srgbClr val="000000"/>
                </a:solidFill>
                <a:latin typeface="Avenir"/>
                <a:ea typeface="Avenir"/>
                <a:cs typeface="Avenir"/>
                <a:sym typeface="Avenir"/>
              </a:rPr>
              <a:t>	</a:t>
            </a:r>
            <a:endParaRPr sz="1200">
              <a:solidFill>
                <a:srgbClr val="000000"/>
              </a:solidFill>
              <a:latin typeface="Avenir"/>
              <a:ea typeface="Avenir"/>
              <a:cs typeface="Avenir"/>
              <a:sym typeface="Avenir"/>
            </a:endParaRPr>
          </a:p>
          <a:p>
            <a:pPr indent="0" lvl="0" marL="0" marR="0" rtl="0" algn="ctr">
              <a:lnSpc>
                <a:spcPct val="100000"/>
              </a:lnSpc>
              <a:spcBef>
                <a:spcPts val="1600"/>
              </a:spcBef>
              <a:spcAft>
                <a:spcPts val="0"/>
              </a:spcAft>
              <a:buNone/>
            </a:pPr>
            <a:r>
              <a:t/>
            </a:r>
            <a:endParaRPr sz="1200">
              <a:solidFill>
                <a:srgbClr val="000000"/>
              </a:solidFill>
              <a:latin typeface="Avenir"/>
              <a:ea typeface="Avenir"/>
              <a:cs typeface="Avenir"/>
              <a:sym typeface="Avenir"/>
            </a:endParaRPr>
          </a:p>
          <a:p>
            <a:pPr indent="0" lvl="0" marL="0" marR="0" rtl="0" algn="ctr">
              <a:lnSpc>
                <a:spcPct val="100000"/>
              </a:lnSpc>
              <a:spcBef>
                <a:spcPts val="1600"/>
              </a:spcBef>
              <a:spcAft>
                <a:spcPts val="0"/>
              </a:spcAft>
              <a:buNone/>
            </a:pPr>
            <a:r>
              <a:t/>
            </a:r>
            <a:endParaRPr sz="1200">
              <a:solidFill>
                <a:srgbClr val="000000"/>
              </a:solidFill>
              <a:latin typeface="Avenir"/>
              <a:ea typeface="Avenir"/>
              <a:cs typeface="Avenir"/>
              <a:sym typeface="Avenir"/>
            </a:endParaRPr>
          </a:p>
          <a:p>
            <a:pPr indent="0" lvl="0" marL="0" marR="0" rtl="0" algn="ctr">
              <a:lnSpc>
                <a:spcPct val="100000"/>
              </a:lnSpc>
              <a:spcBef>
                <a:spcPts val="1600"/>
              </a:spcBef>
              <a:spcAft>
                <a:spcPts val="0"/>
              </a:spcAft>
              <a:buNone/>
            </a:pPr>
            <a:r>
              <a:t/>
            </a:r>
            <a:endParaRPr sz="1200">
              <a:solidFill>
                <a:srgbClr val="000000"/>
              </a:solidFill>
              <a:latin typeface="Avenir"/>
              <a:ea typeface="Avenir"/>
              <a:cs typeface="Avenir"/>
              <a:sym typeface="Avenir"/>
            </a:endParaRPr>
          </a:p>
          <a:p>
            <a:pPr indent="0" lvl="0" marL="0" marR="0" rtl="0" algn="ctr">
              <a:lnSpc>
                <a:spcPct val="100000"/>
              </a:lnSpc>
              <a:spcBef>
                <a:spcPts val="1600"/>
              </a:spcBef>
              <a:spcAft>
                <a:spcPts val="1600"/>
              </a:spcAft>
              <a:buNone/>
            </a:pPr>
            <a:r>
              <a:rPr lang="en-GB" sz="1200">
                <a:solidFill>
                  <a:srgbClr val="000000"/>
                </a:solidFill>
                <a:latin typeface="Raleway Medium"/>
                <a:ea typeface="Raleway Medium"/>
                <a:cs typeface="Raleway Medium"/>
                <a:sym typeface="Raleway Medium"/>
              </a:rPr>
              <a:t> </a:t>
            </a:r>
            <a:r>
              <a:rPr lang="en-GB" sz="1200">
                <a:solidFill>
                  <a:srgbClr val="000000"/>
                </a:solidFill>
                <a:latin typeface="Raleway"/>
                <a:ea typeface="Raleway"/>
                <a:cs typeface="Raleway"/>
                <a:sym typeface="Raleway"/>
              </a:rPr>
              <a:t>Fernán Marsiglia	    Juan Alzate	 Martha Ordoñez</a:t>
            </a:r>
            <a:endParaRPr>
              <a:latin typeface="Raleway"/>
              <a:ea typeface="Raleway"/>
              <a:cs typeface="Raleway"/>
              <a:sym typeface="Raleway"/>
            </a:endParaRPr>
          </a:p>
        </p:txBody>
      </p:sp>
      <p:sp>
        <p:nvSpPr>
          <p:cNvPr id="96" name="Google Shape;96;p14"/>
          <p:cNvSpPr/>
          <p:nvPr/>
        </p:nvSpPr>
        <p:spPr>
          <a:xfrm>
            <a:off x="2365300" y="1318650"/>
            <a:ext cx="867600" cy="897900"/>
          </a:xfrm>
          <a:prstGeom prst="smileyFace">
            <a:avLst>
              <a:gd fmla="val 4653"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4"/>
          <p:cNvSpPr/>
          <p:nvPr/>
        </p:nvSpPr>
        <p:spPr>
          <a:xfrm>
            <a:off x="3873750" y="1318650"/>
            <a:ext cx="867600" cy="897900"/>
          </a:xfrm>
          <a:prstGeom prst="smileyFace">
            <a:avLst>
              <a:gd fmla="val 4653"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14"/>
          <p:cNvSpPr/>
          <p:nvPr/>
        </p:nvSpPr>
        <p:spPr>
          <a:xfrm>
            <a:off x="5137950" y="1318650"/>
            <a:ext cx="867600" cy="897900"/>
          </a:xfrm>
          <a:prstGeom prst="smileyFace">
            <a:avLst>
              <a:gd fmla="val 4653"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14"/>
          <p:cNvSpPr/>
          <p:nvPr/>
        </p:nvSpPr>
        <p:spPr>
          <a:xfrm>
            <a:off x="6402150" y="1318650"/>
            <a:ext cx="867600" cy="897900"/>
          </a:xfrm>
          <a:prstGeom prst="smileyFace">
            <a:avLst>
              <a:gd fmla="val 4653"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14"/>
          <p:cNvSpPr/>
          <p:nvPr/>
        </p:nvSpPr>
        <p:spPr>
          <a:xfrm>
            <a:off x="3119525" y="3034075"/>
            <a:ext cx="867600" cy="897900"/>
          </a:xfrm>
          <a:prstGeom prst="smileyFace">
            <a:avLst>
              <a:gd fmla="val 4653"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4"/>
          <p:cNvSpPr/>
          <p:nvPr/>
        </p:nvSpPr>
        <p:spPr>
          <a:xfrm>
            <a:off x="5647925" y="3034075"/>
            <a:ext cx="867600" cy="897900"/>
          </a:xfrm>
          <a:prstGeom prst="smileyFace">
            <a:avLst>
              <a:gd fmla="val 4653"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2" name="Google Shape;102;p14"/>
          <p:cNvPicPr preferRelativeResize="0"/>
          <p:nvPr/>
        </p:nvPicPr>
        <p:blipFill>
          <a:blip r:embed="rId3">
            <a:alphaModFix/>
          </a:blip>
          <a:stretch>
            <a:fillRect/>
          </a:stretch>
        </p:blipFill>
        <p:spPr>
          <a:xfrm>
            <a:off x="5515700" y="2830812"/>
            <a:ext cx="1343947" cy="1304425"/>
          </a:xfrm>
          <a:prstGeom prst="rect">
            <a:avLst/>
          </a:prstGeom>
          <a:noFill/>
          <a:ln>
            <a:noFill/>
          </a:ln>
        </p:spPr>
      </p:pic>
      <p:pic>
        <p:nvPicPr>
          <p:cNvPr id="103" name="Google Shape;103;p14"/>
          <p:cNvPicPr preferRelativeResize="0"/>
          <p:nvPr/>
        </p:nvPicPr>
        <p:blipFill>
          <a:blip r:embed="rId4">
            <a:alphaModFix/>
          </a:blip>
          <a:stretch>
            <a:fillRect/>
          </a:stretch>
        </p:blipFill>
        <p:spPr>
          <a:xfrm>
            <a:off x="3783475" y="1004675"/>
            <a:ext cx="1066000" cy="1419218"/>
          </a:xfrm>
          <a:prstGeom prst="rect">
            <a:avLst/>
          </a:prstGeom>
          <a:noFill/>
          <a:ln>
            <a:noFill/>
          </a:ln>
        </p:spPr>
      </p:pic>
      <p:pic>
        <p:nvPicPr>
          <p:cNvPr id="104" name="Google Shape;104;p14"/>
          <p:cNvPicPr preferRelativeResize="0"/>
          <p:nvPr/>
        </p:nvPicPr>
        <p:blipFill>
          <a:blip r:embed="rId5">
            <a:alphaModFix/>
          </a:blip>
          <a:stretch>
            <a:fillRect/>
          </a:stretch>
        </p:blipFill>
        <p:spPr>
          <a:xfrm>
            <a:off x="4961275" y="1114725"/>
            <a:ext cx="1293075" cy="1242702"/>
          </a:xfrm>
          <a:prstGeom prst="rect">
            <a:avLst/>
          </a:prstGeom>
          <a:noFill/>
          <a:ln>
            <a:noFill/>
          </a:ln>
        </p:spPr>
      </p:pic>
      <p:pic>
        <p:nvPicPr>
          <p:cNvPr id="105" name="Google Shape;105;p14"/>
          <p:cNvPicPr preferRelativeResize="0"/>
          <p:nvPr/>
        </p:nvPicPr>
        <p:blipFill>
          <a:blip r:embed="rId6">
            <a:alphaModFix/>
          </a:blip>
          <a:stretch>
            <a:fillRect/>
          </a:stretch>
        </p:blipFill>
        <p:spPr>
          <a:xfrm>
            <a:off x="6254351" y="1146251"/>
            <a:ext cx="1505259" cy="1242700"/>
          </a:xfrm>
          <a:prstGeom prst="rect">
            <a:avLst/>
          </a:prstGeom>
          <a:noFill/>
          <a:ln>
            <a:noFill/>
          </a:ln>
        </p:spPr>
      </p:pic>
      <p:pic>
        <p:nvPicPr>
          <p:cNvPr id="106" name="Google Shape;106;p14"/>
          <p:cNvPicPr preferRelativeResize="0"/>
          <p:nvPr/>
        </p:nvPicPr>
        <p:blipFill>
          <a:blip r:embed="rId7">
            <a:alphaModFix/>
          </a:blip>
          <a:stretch>
            <a:fillRect/>
          </a:stretch>
        </p:blipFill>
        <p:spPr>
          <a:xfrm>
            <a:off x="2131078" y="1004675"/>
            <a:ext cx="1241821" cy="1419224"/>
          </a:xfrm>
          <a:prstGeom prst="rect">
            <a:avLst/>
          </a:prstGeom>
          <a:noFill/>
          <a:ln>
            <a:noFill/>
          </a:ln>
        </p:spPr>
      </p:pic>
      <p:pic>
        <p:nvPicPr>
          <p:cNvPr id="107" name="Google Shape;107;p14"/>
          <p:cNvPicPr preferRelativeResize="0"/>
          <p:nvPr/>
        </p:nvPicPr>
        <p:blipFill rotWithShape="1">
          <a:blip r:embed="rId8">
            <a:alphaModFix/>
          </a:blip>
          <a:srcRect b="0" l="0" r="0" t="11964"/>
          <a:stretch/>
        </p:blipFill>
        <p:spPr>
          <a:xfrm>
            <a:off x="4294650" y="2830801"/>
            <a:ext cx="1065900" cy="1304400"/>
          </a:xfrm>
          <a:prstGeom prst="ellipse">
            <a:avLst/>
          </a:prstGeom>
          <a:noFill/>
          <a:ln>
            <a:noFill/>
          </a:ln>
        </p:spPr>
      </p:pic>
      <p:pic>
        <p:nvPicPr>
          <p:cNvPr id="108" name="Google Shape;108;p14"/>
          <p:cNvPicPr preferRelativeResize="0"/>
          <p:nvPr/>
        </p:nvPicPr>
        <p:blipFill>
          <a:blip r:embed="rId9">
            <a:alphaModFix/>
          </a:blip>
          <a:stretch>
            <a:fillRect/>
          </a:stretch>
        </p:blipFill>
        <p:spPr>
          <a:xfrm>
            <a:off x="2708238" y="2777674"/>
            <a:ext cx="1431262" cy="14192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pic>
        <p:nvPicPr>
          <p:cNvPr id="247" name="Google Shape;247;p32"/>
          <p:cNvPicPr preferRelativeResize="0"/>
          <p:nvPr/>
        </p:nvPicPr>
        <p:blipFill>
          <a:blip r:embed="rId3">
            <a:alphaModFix/>
          </a:blip>
          <a:stretch>
            <a:fillRect/>
          </a:stretch>
        </p:blipFill>
        <p:spPr>
          <a:xfrm>
            <a:off x="3254650" y="1027375"/>
            <a:ext cx="2396275" cy="2396275"/>
          </a:xfrm>
          <a:prstGeom prst="rect">
            <a:avLst/>
          </a:prstGeom>
          <a:noFill/>
          <a:ln>
            <a:noFill/>
          </a:ln>
        </p:spPr>
      </p:pic>
      <p:pic>
        <p:nvPicPr>
          <p:cNvPr id="248" name="Google Shape;248;p32"/>
          <p:cNvPicPr preferRelativeResize="0"/>
          <p:nvPr/>
        </p:nvPicPr>
        <p:blipFill>
          <a:blip r:embed="rId4">
            <a:alphaModFix/>
          </a:blip>
          <a:stretch>
            <a:fillRect/>
          </a:stretch>
        </p:blipFill>
        <p:spPr>
          <a:xfrm>
            <a:off x="1443300" y="1757777"/>
            <a:ext cx="1082550" cy="1082550"/>
          </a:xfrm>
          <a:prstGeom prst="rect">
            <a:avLst/>
          </a:prstGeom>
          <a:noFill/>
          <a:ln>
            <a:noFill/>
          </a:ln>
        </p:spPr>
      </p:pic>
      <p:pic>
        <p:nvPicPr>
          <p:cNvPr id="249" name="Google Shape;249;p32"/>
          <p:cNvPicPr preferRelativeResize="0"/>
          <p:nvPr/>
        </p:nvPicPr>
        <p:blipFill>
          <a:blip r:embed="rId5">
            <a:alphaModFix/>
          </a:blip>
          <a:stretch>
            <a:fillRect/>
          </a:stretch>
        </p:blipFill>
        <p:spPr>
          <a:xfrm>
            <a:off x="6379725" y="1757784"/>
            <a:ext cx="935450" cy="935475"/>
          </a:xfrm>
          <a:prstGeom prst="rect">
            <a:avLst/>
          </a:prstGeom>
          <a:noFill/>
          <a:ln>
            <a:noFill/>
          </a:ln>
        </p:spPr>
      </p:pic>
      <p:sp>
        <p:nvSpPr>
          <p:cNvPr id="250" name="Google Shape;250;p32"/>
          <p:cNvSpPr txBox="1"/>
          <p:nvPr/>
        </p:nvSpPr>
        <p:spPr>
          <a:xfrm>
            <a:off x="341900" y="4479550"/>
            <a:ext cx="23337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GB" sz="1200">
                <a:solidFill>
                  <a:srgbClr val="333333"/>
                </a:solidFill>
                <a:highlight>
                  <a:srgbClr val="FFFFFF"/>
                </a:highlight>
                <a:latin typeface="Raleway"/>
                <a:ea typeface="Raleway"/>
                <a:cs typeface="Raleway"/>
                <a:sym typeface="Raleway"/>
              </a:rPr>
              <a:t>TA: laura, Daniel, Esteban</a:t>
            </a:r>
            <a:endParaRPr b="1" i="1" sz="1200">
              <a:latin typeface="Raleway"/>
              <a:ea typeface="Raleway"/>
              <a:cs typeface="Raleway"/>
              <a:sym typeface="Raleway"/>
            </a:endParaRPr>
          </a:p>
        </p:txBody>
      </p:sp>
      <p:sp>
        <p:nvSpPr>
          <p:cNvPr id="251" name="Google Shape;251;p32"/>
          <p:cNvSpPr txBox="1"/>
          <p:nvPr/>
        </p:nvSpPr>
        <p:spPr>
          <a:xfrm>
            <a:off x="7553800" y="4539700"/>
            <a:ext cx="1159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GB">
                <a:solidFill>
                  <a:srgbClr val="333333"/>
                </a:solidFill>
                <a:highlight>
                  <a:srgbClr val="FFFFFF"/>
                </a:highlight>
                <a:latin typeface="Raleway"/>
                <a:ea typeface="Raleway"/>
                <a:cs typeface="Raleway"/>
                <a:sym typeface="Raleway"/>
              </a:rPr>
              <a:t>Team # 6</a:t>
            </a:r>
            <a:endParaRPr b="1" i="1">
              <a:latin typeface="Raleway"/>
              <a:ea typeface="Raleway"/>
              <a:cs typeface="Raleway"/>
              <a:sym typeface="Raleway"/>
            </a:endParaRPr>
          </a:p>
        </p:txBody>
      </p:sp>
      <p:pic>
        <p:nvPicPr>
          <p:cNvPr id="252" name="Google Shape;252;p32"/>
          <p:cNvPicPr preferRelativeResize="0"/>
          <p:nvPr/>
        </p:nvPicPr>
        <p:blipFill>
          <a:blip r:embed="rId6">
            <a:alphaModFix/>
          </a:blip>
          <a:stretch>
            <a:fillRect/>
          </a:stretch>
        </p:blipFill>
        <p:spPr>
          <a:xfrm>
            <a:off x="2358900" y="4343565"/>
            <a:ext cx="542400" cy="5352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15"/>
          <p:cNvSpPr txBox="1"/>
          <p:nvPr>
            <p:ph type="title"/>
          </p:nvPr>
        </p:nvSpPr>
        <p:spPr>
          <a:xfrm>
            <a:off x="1780600" y="961475"/>
            <a:ext cx="40569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Agenda</a:t>
            </a:r>
            <a:endParaRPr/>
          </a:p>
        </p:txBody>
      </p:sp>
      <p:sp>
        <p:nvSpPr>
          <p:cNvPr id="114" name="Google Shape;114;p15"/>
          <p:cNvSpPr txBox="1"/>
          <p:nvPr>
            <p:ph idx="1" type="body"/>
          </p:nvPr>
        </p:nvSpPr>
        <p:spPr>
          <a:xfrm>
            <a:off x="729450" y="1853850"/>
            <a:ext cx="4528200" cy="2559000"/>
          </a:xfrm>
          <a:prstGeom prst="rect">
            <a:avLst/>
          </a:prstGeom>
        </p:spPr>
        <p:txBody>
          <a:bodyPr anchorCtr="0" anchor="t" bIns="91425" lIns="91425" spcFirstLastPara="1" rIns="91425" wrap="square" tIns="91425">
            <a:normAutofit lnSpcReduction="20000"/>
          </a:bodyPr>
          <a:lstStyle/>
          <a:p>
            <a:pPr indent="-342900" lvl="0" marL="457200" rtl="0" algn="l">
              <a:spcBef>
                <a:spcPts val="0"/>
              </a:spcBef>
              <a:spcAft>
                <a:spcPts val="0"/>
              </a:spcAft>
              <a:buClr>
                <a:srgbClr val="000000"/>
              </a:buClr>
              <a:buSzPts val="1800"/>
              <a:buFont typeface="Raleway"/>
              <a:buChar char="●"/>
            </a:pPr>
            <a:r>
              <a:rPr lang="en-GB" sz="1800">
                <a:solidFill>
                  <a:srgbClr val="000000"/>
                </a:solidFill>
                <a:latin typeface="Raleway"/>
                <a:ea typeface="Raleway"/>
                <a:cs typeface="Raleway"/>
                <a:sym typeface="Raleway"/>
              </a:rPr>
              <a:t>Introduction - </a:t>
            </a:r>
            <a:endParaRPr sz="1800">
              <a:solidFill>
                <a:srgbClr val="000000"/>
              </a:solidFill>
              <a:latin typeface="Raleway"/>
              <a:ea typeface="Raleway"/>
              <a:cs typeface="Raleway"/>
              <a:sym typeface="Raleway"/>
            </a:endParaRPr>
          </a:p>
          <a:p>
            <a:pPr indent="0" lvl="0" marL="457200" rtl="0" algn="l">
              <a:spcBef>
                <a:spcPts val="0"/>
              </a:spcBef>
              <a:spcAft>
                <a:spcPts val="0"/>
              </a:spcAft>
              <a:buNone/>
            </a:pPr>
            <a:r>
              <a:rPr lang="en-GB" sz="1800">
                <a:solidFill>
                  <a:srgbClr val="000000"/>
                </a:solidFill>
                <a:latin typeface="Raleway"/>
                <a:ea typeface="Raleway"/>
                <a:cs typeface="Raleway"/>
                <a:sym typeface="Raleway"/>
              </a:rPr>
              <a:t>Problem description</a:t>
            </a:r>
            <a:endParaRPr sz="1800">
              <a:solidFill>
                <a:srgbClr val="000000"/>
              </a:solidFill>
              <a:latin typeface="Raleway"/>
              <a:ea typeface="Raleway"/>
              <a:cs typeface="Raleway"/>
              <a:sym typeface="Raleway"/>
            </a:endParaRPr>
          </a:p>
          <a:p>
            <a:pPr indent="0" lvl="0" marL="457200" rtl="0" algn="l">
              <a:spcBef>
                <a:spcPts val="0"/>
              </a:spcBef>
              <a:spcAft>
                <a:spcPts val="0"/>
              </a:spcAft>
              <a:buNone/>
            </a:pPr>
            <a:r>
              <a:t/>
            </a:r>
            <a:endParaRPr sz="1800">
              <a:solidFill>
                <a:srgbClr val="000000"/>
              </a:solidFill>
              <a:latin typeface="Raleway"/>
              <a:ea typeface="Raleway"/>
              <a:cs typeface="Raleway"/>
              <a:sym typeface="Raleway"/>
            </a:endParaRPr>
          </a:p>
          <a:p>
            <a:pPr indent="-342900" lvl="0" marL="457200" rtl="0" algn="l">
              <a:spcBef>
                <a:spcPts val="0"/>
              </a:spcBef>
              <a:spcAft>
                <a:spcPts val="0"/>
              </a:spcAft>
              <a:buClr>
                <a:srgbClr val="000000"/>
              </a:buClr>
              <a:buSzPts val="1800"/>
              <a:buFont typeface="Raleway"/>
              <a:buChar char="●"/>
            </a:pPr>
            <a:r>
              <a:rPr lang="en-GB" sz="1800">
                <a:solidFill>
                  <a:srgbClr val="000000"/>
                </a:solidFill>
                <a:latin typeface="Raleway"/>
                <a:ea typeface="Raleway"/>
                <a:cs typeface="Raleway"/>
                <a:sym typeface="Raleway"/>
              </a:rPr>
              <a:t>Methodology</a:t>
            </a:r>
            <a:endParaRPr sz="1800">
              <a:solidFill>
                <a:srgbClr val="000000"/>
              </a:solidFill>
              <a:latin typeface="Raleway"/>
              <a:ea typeface="Raleway"/>
              <a:cs typeface="Raleway"/>
              <a:sym typeface="Raleway"/>
            </a:endParaRPr>
          </a:p>
          <a:p>
            <a:pPr indent="0" lvl="0" marL="457200" rtl="0" algn="l">
              <a:spcBef>
                <a:spcPts val="0"/>
              </a:spcBef>
              <a:spcAft>
                <a:spcPts val="0"/>
              </a:spcAft>
              <a:buNone/>
            </a:pPr>
            <a:r>
              <a:t/>
            </a:r>
            <a:endParaRPr sz="1800">
              <a:solidFill>
                <a:srgbClr val="000000"/>
              </a:solidFill>
              <a:latin typeface="Raleway"/>
              <a:ea typeface="Raleway"/>
              <a:cs typeface="Raleway"/>
              <a:sym typeface="Raleway"/>
            </a:endParaRPr>
          </a:p>
          <a:p>
            <a:pPr indent="-342900" lvl="0" marL="457200" rtl="0" algn="l">
              <a:spcBef>
                <a:spcPts val="0"/>
              </a:spcBef>
              <a:spcAft>
                <a:spcPts val="0"/>
              </a:spcAft>
              <a:buClr>
                <a:srgbClr val="000000"/>
              </a:buClr>
              <a:buSzPts val="1800"/>
              <a:buFont typeface="Raleway"/>
              <a:buChar char="●"/>
            </a:pPr>
            <a:r>
              <a:rPr lang="en-GB" sz="1800">
                <a:solidFill>
                  <a:srgbClr val="000000"/>
                </a:solidFill>
                <a:latin typeface="Raleway"/>
                <a:ea typeface="Raleway"/>
                <a:cs typeface="Raleway"/>
                <a:sym typeface="Raleway"/>
              </a:rPr>
              <a:t>Results - Dashboard</a:t>
            </a:r>
            <a:endParaRPr sz="1800">
              <a:solidFill>
                <a:srgbClr val="000000"/>
              </a:solidFill>
              <a:latin typeface="Raleway"/>
              <a:ea typeface="Raleway"/>
              <a:cs typeface="Raleway"/>
              <a:sym typeface="Raleway"/>
            </a:endParaRPr>
          </a:p>
          <a:p>
            <a:pPr indent="0" lvl="0" marL="457200" rtl="0" algn="l">
              <a:spcBef>
                <a:spcPts val="0"/>
              </a:spcBef>
              <a:spcAft>
                <a:spcPts val="0"/>
              </a:spcAft>
              <a:buNone/>
            </a:pPr>
            <a:r>
              <a:t/>
            </a:r>
            <a:endParaRPr sz="1800">
              <a:solidFill>
                <a:srgbClr val="000000"/>
              </a:solidFill>
              <a:latin typeface="Raleway"/>
              <a:ea typeface="Raleway"/>
              <a:cs typeface="Raleway"/>
              <a:sym typeface="Raleway"/>
            </a:endParaRPr>
          </a:p>
          <a:p>
            <a:pPr indent="-342900" lvl="0" marL="457200" rtl="0" algn="l">
              <a:spcBef>
                <a:spcPts val="0"/>
              </a:spcBef>
              <a:spcAft>
                <a:spcPts val="0"/>
              </a:spcAft>
              <a:buClr>
                <a:srgbClr val="000000"/>
              </a:buClr>
              <a:buSzPts val="1800"/>
              <a:buFont typeface="Raleway"/>
              <a:buChar char="●"/>
            </a:pPr>
            <a:r>
              <a:rPr lang="en-GB" sz="1800">
                <a:solidFill>
                  <a:srgbClr val="000000"/>
                </a:solidFill>
                <a:latin typeface="Raleway"/>
                <a:ea typeface="Raleway"/>
                <a:cs typeface="Raleway"/>
                <a:sym typeface="Raleway"/>
              </a:rPr>
              <a:t>Conclusions</a:t>
            </a:r>
            <a:endParaRPr sz="1800">
              <a:solidFill>
                <a:srgbClr val="000000"/>
              </a:solidFill>
              <a:latin typeface="Raleway"/>
              <a:ea typeface="Raleway"/>
              <a:cs typeface="Raleway"/>
              <a:sym typeface="Raleway"/>
            </a:endParaRPr>
          </a:p>
          <a:p>
            <a:pPr indent="0" lvl="0" marL="0" rtl="0" algn="l">
              <a:spcBef>
                <a:spcPts val="0"/>
              </a:spcBef>
              <a:spcAft>
                <a:spcPts val="1200"/>
              </a:spcAft>
              <a:buNone/>
            </a:pPr>
            <a:r>
              <a:t/>
            </a:r>
            <a:endParaRPr/>
          </a:p>
        </p:txBody>
      </p:sp>
      <p:pic>
        <p:nvPicPr>
          <p:cNvPr id="115" name="Google Shape;115;p15"/>
          <p:cNvPicPr preferRelativeResize="0"/>
          <p:nvPr/>
        </p:nvPicPr>
        <p:blipFill>
          <a:blip r:embed="rId3">
            <a:alphaModFix/>
          </a:blip>
          <a:stretch>
            <a:fillRect/>
          </a:stretch>
        </p:blipFill>
        <p:spPr>
          <a:xfrm>
            <a:off x="4135075" y="1853840"/>
            <a:ext cx="4324676" cy="191905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16"/>
          <p:cNvSpPr txBox="1"/>
          <p:nvPr>
            <p:ph type="title"/>
          </p:nvPr>
        </p:nvSpPr>
        <p:spPr>
          <a:xfrm>
            <a:off x="729450" y="1318650"/>
            <a:ext cx="3842400" cy="535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b="0" lang="en-GB" sz="2240">
                <a:latin typeface="Raleway SemiBold"/>
                <a:ea typeface="Raleway SemiBold"/>
                <a:cs typeface="Raleway SemiBold"/>
                <a:sym typeface="Raleway SemiBold"/>
              </a:rPr>
              <a:t>Problem Overview</a:t>
            </a:r>
            <a:endParaRPr b="0" sz="2240">
              <a:latin typeface="Raleway SemiBold"/>
              <a:ea typeface="Raleway SemiBold"/>
              <a:cs typeface="Raleway SemiBold"/>
              <a:sym typeface="Raleway SemiBold"/>
            </a:endParaRPr>
          </a:p>
        </p:txBody>
      </p:sp>
      <p:sp>
        <p:nvSpPr>
          <p:cNvPr id="121" name="Google Shape;121;p16"/>
          <p:cNvSpPr txBox="1"/>
          <p:nvPr>
            <p:ph idx="1" type="body"/>
          </p:nvPr>
        </p:nvSpPr>
        <p:spPr>
          <a:xfrm>
            <a:off x="727650" y="1853850"/>
            <a:ext cx="7786200" cy="929100"/>
          </a:xfrm>
          <a:prstGeom prst="rect">
            <a:avLst/>
          </a:prstGeom>
        </p:spPr>
        <p:txBody>
          <a:bodyPr anchorCtr="0" anchor="t" bIns="91425" lIns="91425" spcFirstLastPara="1" rIns="91425" wrap="square" tIns="91425">
            <a:normAutofit fontScale="55000" lnSpcReduction="10000"/>
          </a:bodyPr>
          <a:lstStyle/>
          <a:p>
            <a:pPr indent="0" lvl="0" marL="0" rtl="0" algn="l">
              <a:spcBef>
                <a:spcPts val="0"/>
              </a:spcBef>
              <a:spcAft>
                <a:spcPts val="0"/>
              </a:spcAft>
              <a:buNone/>
            </a:pPr>
            <a:r>
              <a:rPr lang="en-GB" sz="2268">
                <a:solidFill>
                  <a:srgbClr val="000000"/>
                </a:solidFill>
                <a:latin typeface="Raleway"/>
                <a:ea typeface="Raleway"/>
                <a:cs typeface="Raleway"/>
                <a:sym typeface="Raleway"/>
              </a:rPr>
              <a:t>We want to </a:t>
            </a:r>
            <a:r>
              <a:rPr lang="en-GB" sz="2268">
                <a:solidFill>
                  <a:srgbClr val="000000"/>
                </a:solidFill>
                <a:latin typeface="Raleway"/>
                <a:ea typeface="Raleway"/>
                <a:cs typeface="Raleway"/>
                <a:sym typeface="Raleway"/>
              </a:rPr>
              <a:t>identify</a:t>
            </a:r>
            <a:r>
              <a:rPr lang="en-GB" sz="2268">
                <a:solidFill>
                  <a:srgbClr val="000000"/>
                </a:solidFill>
                <a:latin typeface="Raleway"/>
                <a:ea typeface="Raleway"/>
                <a:cs typeface="Raleway"/>
                <a:sym typeface="Raleway"/>
              </a:rPr>
              <a:t> how education and economic growth have had an  impact in infant </a:t>
            </a:r>
            <a:r>
              <a:rPr lang="en-GB" sz="2268">
                <a:solidFill>
                  <a:srgbClr val="000000"/>
                </a:solidFill>
                <a:latin typeface="Raleway"/>
                <a:ea typeface="Raleway"/>
                <a:cs typeface="Raleway"/>
                <a:sym typeface="Raleway"/>
              </a:rPr>
              <a:t>mortality in the 21st century. This is important because it allows us to know the living conditions at an early age, which gives us the possibility to measure how healthy a region or a country i</a:t>
            </a:r>
            <a:r>
              <a:rPr lang="en-GB" sz="2268">
                <a:solidFill>
                  <a:srgbClr val="000000"/>
                </a:solidFill>
                <a:latin typeface="Raleway"/>
                <a:ea typeface="Raleway"/>
                <a:cs typeface="Raleway"/>
                <a:sym typeface="Raleway"/>
              </a:rPr>
              <a:t>s.</a:t>
            </a:r>
            <a:endParaRPr sz="2268">
              <a:solidFill>
                <a:srgbClr val="000000"/>
              </a:solidFill>
              <a:latin typeface="Raleway"/>
              <a:ea typeface="Raleway"/>
              <a:cs typeface="Raleway"/>
              <a:sym typeface="Raleway"/>
            </a:endParaRPr>
          </a:p>
          <a:p>
            <a:pPr indent="0" lvl="0" marL="0" rtl="0" algn="l">
              <a:spcBef>
                <a:spcPts val="0"/>
              </a:spcBef>
              <a:spcAft>
                <a:spcPts val="1200"/>
              </a:spcAft>
              <a:buNone/>
            </a:pPr>
            <a:r>
              <a:t/>
            </a:r>
            <a:endParaRPr/>
          </a:p>
        </p:txBody>
      </p:sp>
      <p:pic>
        <p:nvPicPr>
          <p:cNvPr id="122" name="Google Shape;122;p16"/>
          <p:cNvPicPr preferRelativeResize="0"/>
          <p:nvPr/>
        </p:nvPicPr>
        <p:blipFill>
          <a:blip r:embed="rId3">
            <a:alphaModFix/>
          </a:blip>
          <a:stretch>
            <a:fillRect/>
          </a:stretch>
        </p:blipFill>
        <p:spPr>
          <a:xfrm>
            <a:off x="540225" y="2629875"/>
            <a:ext cx="3018000" cy="1982950"/>
          </a:xfrm>
          <a:prstGeom prst="rect">
            <a:avLst/>
          </a:prstGeom>
          <a:noFill/>
          <a:ln>
            <a:noFill/>
          </a:ln>
        </p:spPr>
      </p:pic>
      <p:sp>
        <p:nvSpPr>
          <p:cNvPr id="123" name="Google Shape;123;p16"/>
          <p:cNvSpPr txBox="1"/>
          <p:nvPr>
            <p:ph idx="1" type="body"/>
          </p:nvPr>
        </p:nvSpPr>
        <p:spPr>
          <a:xfrm>
            <a:off x="3395475" y="3035150"/>
            <a:ext cx="5194500" cy="57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000000"/>
                </a:solidFill>
                <a:latin typeface="Raleway SemiBold"/>
                <a:ea typeface="Raleway SemiBold"/>
                <a:cs typeface="Raleway SemiBold"/>
                <a:sym typeface="Raleway SemiBold"/>
              </a:rPr>
              <a:t>Unit of measurement = </a:t>
            </a:r>
            <a:r>
              <a:rPr lang="en-GB">
                <a:solidFill>
                  <a:srgbClr val="000000"/>
                </a:solidFill>
                <a:latin typeface="Raleway SemiBold"/>
                <a:ea typeface="Raleway SemiBold"/>
                <a:cs typeface="Raleway SemiBold"/>
                <a:sym typeface="Raleway SemiBold"/>
              </a:rPr>
              <a:t>Number of deaths per /1.000 live births.</a:t>
            </a:r>
            <a:endParaRPr>
              <a:solidFill>
                <a:srgbClr val="000000"/>
              </a:solidFill>
              <a:latin typeface="Raleway SemiBold"/>
              <a:ea typeface="Raleway SemiBold"/>
              <a:cs typeface="Raleway SemiBold"/>
              <a:sym typeface="Raleway SemiBold"/>
            </a:endParaRPr>
          </a:p>
          <a:p>
            <a:pPr indent="0" lvl="0" marL="0" rtl="0" algn="l">
              <a:spcBef>
                <a:spcPts val="0"/>
              </a:spcBef>
              <a:spcAft>
                <a:spcPts val="0"/>
              </a:spcAft>
              <a:buNone/>
            </a:pPr>
            <a:r>
              <a:t/>
            </a:r>
            <a:endParaRPr sz="1400">
              <a:solidFill>
                <a:srgbClr val="000000"/>
              </a:solidFill>
              <a:latin typeface="Arial"/>
              <a:ea typeface="Arial"/>
              <a:cs typeface="Arial"/>
              <a:sym typeface="Arial"/>
            </a:endParaRPr>
          </a:p>
        </p:txBody>
      </p:sp>
      <p:sp>
        <p:nvSpPr>
          <p:cNvPr id="124" name="Google Shape;124;p16"/>
          <p:cNvSpPr txBox="1"/>
          <p:nvPr>
            <p:ph idx="1" type="body"/>
          </p:nvPr>
        </p:nvSpPr>
        <p:spPr>
          <a:xfrm>
            <a:off x="3667300" y="3606950"/>
            <a:ext cx="4922700" cy="769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000000"/>
                </a:solidFill>
                <a:latin typeface="Raleway"/>
                <a:ea typeface="Raleway"/>
                <a:cs typeface="Raleway"/>
                <a:sym typeface="Raleway"/>
              </a:rPr>
              <a:t>The importance of the mortality variable for the countries as an indicator of health and progress is analyzed.</a:t>
            </a:r>
            <a:endParaRPr>
              <a:solidFill>
                <a:srgbClr val="000000"/>
              </a:solidFill>
              <a:latin typeface="Raleway"/>
              <a:ea typeface="Raleway"/>
              <a:cs typeface="Raleway"/>
              <a:sym typeface="Raleway"/>
            </a:endParaRPr>
          </a:p>
          <a:p>
            <a:pPr indent="0" lvl="0" marL="0" rtl="0" algn="l">
              <a:spcBef>
                <a:spcPts val="0"/>
              </a:spcBef>
              <a:spcAft>
                <a:spcPts val="0"/>
              </a:spcAft>
              <a:buNone/>
            </a:pPr>
            <a:r>
              <a:t/>
            </a:r>
            <a:endParaRPr sz="1400">
              <a:solidFill>
                <a:srgbClr val="000000"/>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17"/>
          <p:cNvSpPr txBox="1"/>
          <p:nvPr/>
        </p:nvSpPr>
        <p:spPr>
          <a:xfrm>
            <a:off x="664675" y="1411200"/>
            <a:ext cx="3857100" cy="209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a:p>
            <a:pPr indent="0" lvl="0" marL="457200" rtl="0" algn="l">
              <a:spcBef>
                <a:spcPts val="0"/>
              </a:spcBef>
              <a:spcAft>
                <a:spcPts val="0"/>
              </a:spcAft>
              <a:buNone/>
            </a:pPr>
            <a:r>
              <a:t/>
            </a:r>
            <a:endParaRPr/>
          </a:p>
          <a:p>
            <a:pPr indent="0" lvl="0" marL="0" rtl="0" algn="l">
              <a:spcBef>
                <a:spcPts val="0"/>
              </a:spcBef>
              <a:spcAft>
                <a:spcPts val="0"/>
              </a:spcAft>
              <a:buNone/>
            </a:pPr>
            <a:r>
              <a:rPr lang="en-GB" sz="1200">
                <a:latin typeface="Raleway"/>
                <a:ea typeface="Raleway"/>
                <a:cs typeface="Raleway"/>
                <a:sym typeface="Raleway"/>
              </a:rPr>
              <a:t>Infant mortality has 6 main causes:</a:t>
            </a:r>
            <a:endParaRPr sz="1200">
              <a:latin typeface="Raleway"/>
              <a:ea typeface="Raleway"/>
              <a:cs typeface="Raleway"/>
              <a:sym typeface="Raleway"/>
            </a:endParaRPr>
          </a:p>
          <a:p>
            <a:pPr indent="0" lvl="0" marL="0" rtl="0" algn="l">
              <a:spcBef>
                <a:spcPts val="0"/>
              </a:spcBef>
              <a:spcAft>
                <a:spcPts val="0"/>
              </a:spcAft>
              <a:buNone/>
            </a:pPr>
            <a:r>
              <a:t/>
            </a:r>
            <a:endParaRPr sz="1200">
              <a:latin typeface="Raleway"/>
              <a:ea typeface="Raleway"/>
              <a:cs typeface="Raleway"/>
              <a:sym typeface="Raleway"/>
            </a:endParaRPr>
          </a:p>
          <a:p>
            <a:pPr indent="-304800" lvl="0" marL="457200" rtl="0" algn="l">
              <a:spcBef>
                <a:spcPts val="0"/>
              </a:spcBef>
              <a:spcAft>
                <a:spcPts val="0"/>
              </a:spcAft>
              <a:buSzPts val="1200"/>
              <a:buFont typeface="Raleway"/>
              <a:buChar char="-"/>
            </a:pPr>
            <a:r>
              <a:rPr lang="en-GB" sz="1200">
                <a:latin typeface="Raleway"/>
                <a:ea typeface="Raleway"/>
                <a:cs typeface="Raleway"/>
                <a:sym typeface="Raleway"/>
              </a:rPr>
              <a:t>Pneumonia (19%),</a:t>
            </a:r>
            <a:endParaRPr sz="1200">
              <a:latin typeface="Raleway"/>
              <a:ea typeface="Raleway"/>
              <a:cs typeface="Raleway"/>
              <a:sym typeface="Raleway"/>
            </a:endParaRPr>
          </a:p>
          <a:p>
            <a:pPr indent="-304800" lvl="0" marL="457200" rtl="0" algn="l">
              <a:spcBef>
                <a:spcPts val="0"/>
              </a:spcBef>
              <a:spcAft>
                <a:spcPts val="0"/>
              </a:spcAft>
              <a:buSzPts val="1200"/>
              <a:buFont typeface="Raleway"/>
              <a:buChar char="-"/>
            </a:pPr>
            <a:r>
              <a:rPr lang="en-GB" sz="1200">
                <a:latin typeface="Raleway"/>
                <a:ea typeface="Raleway"/>
                <a:cs typeface="Raleway"/>
                <a:sym typeface="Raleway"/>
              </a:rPr>
              <a:t>Diarrhea (17%),</a:t>
            </a:r>
            <a:endParaRPr sz="1200">
              <a:latin typeface="Raleway"/>
              <a:ea typeface="Raleway"/>
              <a:cs typeface="Raleway"/>
              <a:sym typeface="Raleway"/>
            </a:endParaRPr>
          </a:p>
          <a:p>
            <a:pPr indent="-304800" lvl="0" marL="457200" rtl="0" algn="l">
              <a:spcBef>
                <a:spcPts val="0"/>
              </a:spcBef>
              <a:spcAft>
                <a:spcPts val="0"/>
              </a:spcAft>
              <a:buSzPts val="1200"/>
              <a:buFont typeface="Raleway"/>
              <a:buChar char="-"/>
            </a:pPr>
            <a:r>
              <a:rPr lang="en-GB" sz="1200">
                <a:latin typeface="Raleway"/>
                <a:ea typeface="Raleway"/>
                <a:cs typeface="Raleway"/>
                <a:sym typeface="Raleway"/>
              </a:rPr>
              <a:t>Premature birth (10%),</a:t>
            </a:r>
            <a:endParaRPr sz="1200">
              <a:latin typeface="Raleway"/>
              <a:ea typeface="Raleway"/>
              <a:cs typeface="Raleway"/>
              <a:sym typeface="Raleway"/>
            </a:endParaRPr>
          </a:p>
          <a:p>
            <a:pPr indent="-304800" lvl="0" marL="457200" rtl="0" algn="l">
              <a:spcBef>
                <a:spcPts val="0"/>
              </a:spcBef>
              <a:spcAft>
                <a:spcPts val="0"/>
              </a:spcAft>
              <a:buSzPts val="1200"/>
              <a:buFont typeface="Raleway"/>
              <a:buChar char="-"/>
            </a:pPr>
            <a:r>
              <a:rPr lang="en-GB" sz="1200">
                <a:latin typeface="Raleway"/>
                <a:ea typeface="Raleway"/>
                <a:cs typeface="Raleway"/>
                <a:sym typeface="Raleway"/>
              </a:rPr>
              <a:t>Neonatal infections (10%),</a:t>
            </a:r>
            <a:endParaRPr sz="1200">
              <a:latin typeface="Raleway"/>
              <a:ea typeface="Raleway"/>
              <a:cs typeface="Raleway"/>
              <a:sym typeface="Raleway"/>
            </a:endParaRPr>
          </a:p>
          <a:p>
            <a:pPr indent="-304800" lvl="0" marL="457200" rtl="0" algn="l">
              <a:spcBef>
                <a:spcPts val="0"/>
              </a:spcBef>
              <a:spcAft>
                <a:spcPts val="0"/>
              </a:spcAft>
              <a:buSzPts val="1200"/>
              <a:buFont typeface="Raleway"/>
              <a:buChar char="-"/>
            </a:pPr>
            <a:r>
              <a:rPr lang="en-GB" sz="1200">
                <a:latin typeface="Raleway"/>
                <a:ea typeface="Raleway"/>
                <a:cs typeface="Raleway"/>
                <a:sym typeface="Raleway"/>
              </a:rPr>
              <a:t> Malaria (8%)</a:t>
            </a:r>
            <a:endParaRPr sz="1200">
              <a:latin typeface="Raleway"/>
              <a:ea typeface="Raleway"/>
              <a:cs typeface="Raleway"/>
              <a:sym typeface="Raleway"/>
            </a:endParaRPr>
          </a:p>
          <a:p>
            <a:pPr indent="-304800" lvl="0" marL="457200" rtl="0" algn="l">
              <a:spcBef>
                <a:spcPts val="0"/>
              </a:spcBef>
              <a:spcAft>
                <a:spcPts val="0"/>
              </a:spcAft>
              <a:buSzPts val="1200"/>
              <a:buFont typeface="Raleway"/>
              <a:buChar char="-"/>
            </a:pPr>
            <a:r>
              <a:rPr lang="en-GB" sz="1200">
                <a:latin typeface="Raleway"/>
                <a:ea typeface="Raleway"/>
                <a:cs typeface="Raleway"/>
                <a:sym typeface="Raleway"/>
              </a:rPr>
              <a:t>Lack of oxygen at birth (8%).</a:t>
            </a:r>
            <a:endParaRPr sz="1200">
              <a:latin typeface="Raleway"/>
              <a:ea typeface="Raleway"/>
              <a:cs typeface="Raleway"/>
              <a:sym typeface="Raleway"/>
            </a:endParaRPr>
          </a:p>
        </p:txBody>
      </p:sp>
      <p:pic>
        <p:nvPicPr>
          <p:cNvPr id="130" name="Google Shape;130;p17"/>
          <p:cNvPicPr preferRelativeResize="0"/>
          <p:nvPr/>
        </p:nvPicPr>
        <p:blipFill>
          <a:blip r:embed="rId3">
            <a:alphaModFix/>
          </a:blip>
          <a:stretch>
            <a:fillRect/>
          </a:stretch>
        </p:blipFill>
        <p:spPr>
          <a:xfrm flipH="1">
            <a:off x="5321200" y="3288750"/>
            <a:ext cx="2144450" cy="1606250"/>
          </a:xfrm>
          <a:prstGeom prst="rect">
            <a:avLst/>
          </a:prstGeom>
          <a:noFill/>
          <a:ln>
            <a:noFill/>
          </a:ln>
        </p:spPr>
      </p:pic>
      <p:sp>
        <p:nvSpPr>
          <p:cNvPr id="131" name="Google Shape;131;p17"/>
          <p:cNvSpPr txBox="1"/>
          <p:nvPr/>
        </p:nvSpPr>
        <p:spPr>
          <a:xfrm>
            <a:off x="5838575" y="1011000"/>
            <a:ext cx="1529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Lato"/>
              <a:ea typeface="Lato"/>
              <a:cs typeface="Lato"/>
              <a:sym typeface="Lato"/>
            </a:endParaRPr>
          </a:p>
        </p:txBody>
      </p:sp>
      <p:pic>
        <p:nvPicPr>
          <p:cNvPr id="132" name="Google Shape;132;p17"/>
          <p:cNvPicPr preferRelativeResize="0"/>
          <p:nvPr/>
        </p:nvPicPr>
        <p:blipFill>
          <a:blip r:embed="rId4">
            <a:alphaModFix/>
          </a:blip>
          <a:stretch>
            <a:fillRect/>
          </a:stretch>
        </p:blipFill>
        <p:spPr>
          <a:xfrm>
            <a:off x="4445225" y="1011000"/>
            <a:ext cx="3896400" cy="21897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pic>
        <p:nvPicPr>
          <p:cNvPr id="137" name="Google Shape;137;p18"/>
          <p:cNvPicPr preferRelativeResize="0"/>
          <p:nvPr/>
        </p:nvPicPr>
        <p:blipFill>
          <a:blip r:embed="rId3">
            <a:alphaModFix/>
          </a:blip>
          <a:stretch>
            <a:fillRect/>
          </a:stretch>
        </p:blipFill>
        <p:spPr>
          <a:xfrm>
            <a:off x="0" y="0"/>
            <a:ext cx="9143999" cy="50912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19"/>
          <p:cNvSpPr txBox="1"/>
          <p:nvPr>
            <p:ph type="title"/>
          </p:nvPr>
        </p:nvSpPr>
        <p:spPr>
          <a:xfrm>
            <a:off x="665000" y="603375"/>
            <a:ext cx="10623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Data</a:t>
            </a:r>
            <a:endParaRPr/>
          </a:p>
        </p:txBody>
      </p:sp>
      <p:pic>
        <p:nvPicPr>
          <p:cNvPr id="143" name="Google Shape;143;p19"/>
          <p:cNvPicPr preferRelativeResize="0"/>
          <p:nvPr/>
        </p:nvPicPr>
        <p:blipFill>
          <a:blip r:embed="rId3">
            <a:alphaModFix/>
          </a:blip>
          <a:stretch>
            <a:fillRect/>
          </a:stretch>
        </p:blipFill>
        <p:spPr>
          <a:xfrm>
            <a:off x="6941000" y="603375"/>
            <a:ext cx="1733550" cy="342900"/>
          </a:xfrm>
          <a:prstGeom prst="rect">
            <a:avLst/>
          </a:prstGeom>
          <a:noFill/>
          <a:ln>
            <a:noFill/>
          </a:ln>
        </p:spPr>
      </p:pic>
      <p:pic>
        <p:nvPicPr>
          <p:cNvPr id="144" name="Google Shape;144;p19"/>
          <p:cNvPicPr preferRelativeResize="0"/>
          <p:nvPr/>
        </p:nvPicPr>
        <p:blipFill>
          <a:blip r:embed="rId4">
            <a:alphaModFix/>
          </a:blip>
          <a:stretch>
            <a:fillRect/>
          </a:stretch>
        </p:blipFill>
        <p:spPr>
          <a:xfrm>
            <a:off x="1129475" y="1320050"/>
            <a:ext cx="6885051" cy="35617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pic>
        <p:nvPicPr>
          <p:cNvPr id="149" name="Google Shape;149;p20"/>
          <p:cNvPicPr preferRelativeResize="0"/>
          <p:nvPr/>
        </p:nvPicPr>
        <p:blipFill>
          <a:blip r:embed="rId3">
            <a:alphaModFix/>
          </a:blip>
          <a:stretch>
            <a:fillRect/>
          </a:stretch>
        </p:blipFill>
        <p:spPr>
          <a:xfrm>
            <a:off x="329000" y="1446751"/>
            <a:ext cx="2814350" cy="1452750"/>
          </a:xfrm>
          <a:prstGeom prst="rect">
            <a:avLst/>
          </a:prstGeom>
          <a:noFill/>
          <a:ln>
            <a:noFill/>
          </a:ln>
        </p:spPr>
      </p:pic>
      <p:pic>
        <p:nvPicPr>
          <p:cNvPr id="150" name="Google Shape;150;p20"/>
          <p:cNvPicPr preferRelativeResize="0"/>
          <p:nvPr/>
        </p:nvPicPr>
        <p:blipFill>
          <a:blip r:embed="rId4">
            <a:alphaModFix/>
          </a:blip>
          <a:stretch>
            <a:fillRect/>
          </a:stretch>
        </p:blipFill>
        <p:spPr>
          <a:xfrm>
            <a:off x="329000" y="3083646"/>
            <a:ext cx="2814350" cy="1472129"/>
          </a:xfrm>
          <a:prstGeom prst="rect">
            <a:avLst/>
          </a:prstGeom>
          <a:noFill/>
          <a:ln>
            <a:noFill/>
          </a:ln>
        </p:spPr>
      </p:pic>
      <p:sp>
        <p:nvSpPr>
          <p:cNvPr id="151" name="Google Shape;151;p20"/>
          <p:cNvSpPr txBox="1"/>
          <p:nvPr/>
        </p:nvSpPr>
        <p:spPr>
          <a:xfrm>
            <a:off x="275475" y="652275"/>
            <a:ext cx="38475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500">
                <a:solidFill>
                  <a:srgbClr val="333333"/>
                </a:solidFill>
                <a:highlight>
                  <a:srgbClr val="FFFFFF"/>
                </a:highlight>
                <a:latin typeface="Raleway"/>
                <a:ea typeface="Raleway"/>
                <a:cs typeface="Raleway"/>
                <a:sym typeface="Raleway"/>
              </a:rPr>
              <a:t>Is there any correlation?</a:t>
            </a:r>
            <a:endParaRPr b="1" sz="1500">
              <a:latin typeface="Raleway"/>
              <a:ea typeface="Raleway"/>
              <a:cs typeface="Raleway"/>
              <a:sym typeface="Raleway"/>
            </a:endParaRPr>
          </a:p>
        </p:txBody>
      </p:sp>
      <p:pic>
        <p:nvPicPr>
          <p:cNvPr id="152" name="Google Shape;152;p20"/>
          <p:cNvPicPr preferRelativeResize="0"/>
          <p:nvPr/>
        </p:nvPicPr>
        <p:blipFill>
          <a:blip r:embed="rId5">
            <a:alphaModFix/>
          </a:blip>
          <a:stretch>
            <a:fillRect/>
          </a:stretch>
        </p:blipFill>
        <p:spPr>
          <a:xfrm>
            <a:off x="4122975" y="822725"/>
            <a:ext cx="4102936" cy="4193575"/>
          </a:xfrm>
          <a:prstGeom prst="rect">
            <a:avLst/>
          </a:prstGeom>
          <a:noFill/>
          <a:ln>
            <a:noFill/>
          </a:ln>
        </p:spPr>
      </p:pic>
      <p:pic>
        <p:nvPicPr>
          <p:cNvPr id="153" name="Google Shape;153;p20"/>
          <p:cNvPicPr preferRelativeResize="0"/>
          <p:nvPr/>
        </p:nvPicPr>
        <p:blipFill>
          <a:blip r:embed="rId3">
            <a:alphaModFix/>
          </a:blip>
          <a:stretch>
            <a:fillRect/>
          </a:stretch>
        </p:blipFill>
        <p:spPr>
          <a:xfrm>
            <a:off x="329000" y="1365001"/>
            <a:ext cx="2814350" cy="1452750"/>
          </a:xfrm>
          <a:prstGeom prst="rect">
            <a:avLst/>
          </a:prstGeom>
          <a:noFill/>
          <a:ln>
            <a:noFill/>
          </a:ln>
        </p:spPr>
      </p:pic>
      <p:pic>
        <p:nvPicPr>
          <p:cNvPr id="154" name="Google Shape;154;p20"/>
          <p:cNvPicPr preferRelativeResize="0"/>
          <p:nvPr/>
        </p:nvPicPr>
        <p:blipFill>
          <a:blip r:embed="rId4">
            <a:alphaModFix/>
          </a:blip>
          <a:stretch>
            <a:fillRect/>
          </a:stretch>
        </p:blipFill>
        <p:spPr>
          <a:xfrm>
            <a:off x="329000" y="3001896"/>
            <a:ext cx="2814350" cy="147212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pic>
        <p:nvPicPr>
          <p:cNvPr id="159" name="Google Shape;159;p21"/>
          <p:cNvPicPr preferRelativeResize="0"/>
          <p:nvPr/>
        </p:nvPicPr>
        <p:blipFill>
          <a:blip r:embed="rId3">
            <a:alphaModFix/>
          </a:blip>
          <a:stretch>
            <a:fillRect/>
          </a:stretch>
        </p:blipFill>
        <p:spPr>
          <a:xfrm>
            <a:off x="315700" y="1622600"/>
            <a:ext cx="4698550" cy="3215424"/>
          </a:xfrm>
          <a:prstGeom prst="rect">
            <a:avLst/>
          </a:prstGeom>
          <a:noFill/>
          <a:ln>
            <a:noFill/>
          </a:ln>
        </p:spPr>
      </p:pic>
      <p:sp>
        <p:nvSpPr>
          <p:cNvPr id="160" name="Google Shape;160;p21"/>
          <p:cNvSpPr txBox="1"/>
          <p:nvPr/>
        </p:nvSpPr>
        <p:spPr>
          <a:xfrm>
            <a:off x="5150725" y="3877825"/>
            <a:ext cx="3847500" cy="8619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GB" sz="1100">
                <a:highlight>
                  <a:srgbClr val="FFFFFF"/>
                </a:highlight>
                <a:latin typeface="Raleway"/>
                <a:ea typeface="Raleway"/>
                <a:cs typeface="Raleway"/>
                <a:sym typeface="Raleway"/>
              </a:rPr>
              <a:t>We should keep in mind that although there is a very strong correlation between education and infant mortality,  it is necessary to determine if there is causality.</a:t>
            </a:r>
            <a:endParaRPr sz="1100">
              <a:latin typeface="Raleway"/>
              <a:ea typeface="Raleway"/>
              <a:cs typeface="Raleway"/>
              <a:sym typeface="Raleway"/>
            </a:endParaRPr>
          </a:p>
        </p:txBody>
      </p:sp>
      <p:pic>
        <p:nvPicPr>
          <p:cNvPr id="161" name="Google Shape;161;p21"/>
          <p:cNvPicPr preferRelativeResize="0"/>
          <p:nvPr/>
        </p:nvPicPr>
        <p:blipFill>
          <a:blip r:embed="rId4">
            <a:alphaModFix/>
          </a:blip>
          <a:stretch>
            <a:fillRect/>
          </a:stretch>
        </p:blipFill>
        <p:spPr>
          <a:xfrm>
            <a:off x="4153400" y="542700"/>
            <a:ext cx="969250" cy="969250"/>
          </a:xfrm>
          <a:prstGeom prst="rect">
            <a:avLst/>
          </a:prstGeom>
          <a:noFill/>
          <a:ln>
            <a:noFill/>
          </a:ln>
        </p:spPr>
      </p:pic>
      <p:pic>
        <p:nvPicPr>
          <p:cNvPr id="162" name="Google Shape;162;p21"/>
          <p:cNvPicPr preferRelativeResize="0"/>
          <p:nvPr/>
        </p:nvPicPr>
        <p:blipFill>
          <a:blip r:embed="rId5">
            <a:alphaModFix/>
          </a:blip>
          <a:stretch>
            <a:fillRect/>
          </a:stretch>
        </p:blipFill>
        <p:spPr>
          <a:xfrm>
            <a:off x="5553200" y="2048050"/>
            <a:ext cx="3109812" cy="1743075"/>
          </a:xfrm>
          <a:prstGeom prst="rect">
            <a:avLst/>
          </a:prstGeom>
          <a:noFill/>
          <a:ln>
            <a:noFill/>
          </a:ln>
        </p:spPr>
      </p:pic>
      <p:sp>
        <p:nvSpPr>
          <p:cNvPr id="163" name="Google Shape;163;p21"/>
          <p:cNvSpPr txBox="1"/>
          <p:nvPr/>
        </p:nvSpPr>
        <p:spPr>
          <a:xfrm>
            <a:off x="489300" y="542700"/>
            <a:ext cx="36024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300">
                <a:solidFill>
                  <a:srgbClr val="333333"/>
                </a:solidFill>
                <a:highlight>
                  <a:srgbClr val="FFFFFF"/>
                </a:highlight>
                <a:latin typeface="Raleway"/>
                <a:ea typeface="Raleway"/>
                <a:cs typeface="Raleway"/>
                <a:sym typeface="Raleway"/>
              </a:rPr>
              <a:t>Relationship between pupil_teacher_ratio and infant mortality</a:t>
            </a:r>
            <a:endParaRPr b="1" sz="1300">
              <a:latin typeface="Raleway"/>
              <a:ea typeface="Raleway"/>
              <a:cs typeface="Raleway"/>
              <a:sym typeface="Raleway"/>
            </a:endParaRPr>
          </a:p>
        </p:txBody>
      </p:sp>
      <p:sp>
        <p:nvSpPr>
          <p:cNvPr id="164" name="Google Shape;164;p21"/>
          <p:cNvSpPr txBox="1"/>
          <p:nvPr/>
        </p:nvSpPr>
        <p:spPr>
          <a:xfrm>
            <a:off x="5184350" y="1099450"/>
            <a:ext cx="3847500" cy="8619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GB" sz="1100">
                <a:highlight>
                  <a:srgbClr val="FFFFFF"/>
                </a:highlight>
                <a:latin typeface="Raleway"/>
                <a:ea typeface="Raleway"/>
                <a:cs typeface="Raleway"/>
                <a:sym typeface="Raleway"/>
              </a:rPr>
              <a:t>There are a hundred students for every one teache</a:t>
            </a:r>
            <a:r>
              <a:rPr lang="en-GB" sz="1100">
                <a:highlight>
                  <a:srgbClr val="FFFFFF"/>
                </a:highlight>
                <a:latin typeface="Raleway"/>
                <a:ea typeface="Raleway"/>
                <a:cs typeface="Raleway"/>
                <a:sym typeface="Raleway"/>
              </a:rPr>
              <a:t>r </a:t>
            </a:r>
            <a:endParaRPr sz="1100">
              <a:highlight>
                <a:srgbClr val="FFFFFF"/>
              </a:highlight>
              <a:latin typeface="Raleway"/>
              <a:ea typeface="Raleway"/>
              <a:cs typeface="Raleway"/>
              <a:sym typeface="Raleway"/>
            </a:endParaRPr>
          </a:p>
          <a:p>
            <a:pPr indent="0" lvl="0" marL="0" rtl="0" algn="just">
              <a:spcBef>
                <a:spcPts val="0"/>
              </a:spcBef>
              <a:spcAft>
                <a:spcPts val="0"/>
              </a:spcAft>
              <a:buNone/>
            </a:pPr>
            <a:r>
              <a:t/>
            </a:r>
            <a:endParaRPr sz="1100">
              <a:highlight>
                <a:srgbClr val="FFFFFF"/>
              </a:highlight>
              <a:latin typeface="Raleway"/>
              <a:ea typeface="Raleway"/>
              <a:cs typeface="Raleway"/>
              <a:sym typeface="Raleway"/>
            </a:endParaRPr>
          </a:p>
          <a:p>
            <a:pPr indent="-298450" lvl="0" marL="457200" rtl="0" algn="just">
              <a:spcBef>
                <a:spcPts val="0"/>
              </a:spcBef>
              <a:spcAft>
                <a:spcPts val="0"/>
              </a:spcAft>
              <a:buSzPts val="1100"/>
              <a:buFont typeface="Raleway"/>
              <a:buChar char="●"/>
            </a:pPr>
            <a:r>
              <a:rPr lang="en-GB" sz="1100">
                <a:highlight>
                  <a:srgbClr val="FFFFFF"/>
                </a:highlight>
                <a:latin typeface="Raleway"/>
                <a:ea typeface="Raleway"/>
                <a:cs typeface="Raleway"/>
                <a:sym typeface="Raleway"/>
              </a:rPr>
              <a:t>There is low-quality teaching for students  </a:t>
            </a:r>
            <a:endParaRPr sz="1100">
              <a:highlight>
                <a:srgbClr val="FFFFFF"/>
              </a:highlight>
              <a:latin typeface="Raleway"/>
              <a:ea typeface="Raleway"/>
              <a:cs typeface="Raleway"/>
              <a:sym typeface="Raleway"/>
            </a:endParaRPr>
          </a:p>
          <a:p>
            <a:pPr indent="-298450" lvl="0" marL="457200" rtl="0" algn="just">
              <a:spcBef>
                <a:spcPts val="0"/>
              </a:spcBef>
              <a:spcAft>
                <a:spcPts val="0"/>
              </a:spcAft>
              <a:buSzPts val="1100"/>
              <a:buFont typeface="Raleway"/>
              <a:buChar char="●"/>
            </a:pPr>
            <a:r>
              <a:rPr lang="en-GB" sz="1100">
                <a:highlight>
                  <a:srgbClr val="FFFFFF"/>
                </a:highlight>
                <a:latin typeface="Raleway"/>
                <a:ea typeface="Raleway"/>
                <a:cs typeface="Raleway"/>
                <a:sym typeface="Raleway"/>
              </a:rPr>
              <a:t>Low-income countries</a:t>
            </a:r>
            <a:endParaRPr sz="1100">
              <a:highlight>
                <a:srgbClr val="FFFFFF"/>
              </a:highlight>
              <a:latin typeface="Raleway"/>
              <a:ea typeface="Raleway"/>
              <a:cs typeface="Raleway"/>
              <a:sym typeface="Raleway"/>
            </a:endParaRPr>
          </a:p>
        </p:txBody>
      </p:sp>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